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notesSlides/notesSlide87.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6"/>
  </p:notesMasterIdLst>
  <p:sldIdLst>
    <p:sldId id="290" r:id="rId2"/>
    <p:sldId id="337" r:id="rId3"/>
    <p:sldId id="713" r:id="rId4"/>
    <p:sldId id="291" r:id="rId5"/>
    <p:sldId id="715" r:id="rId6"/>
    <p:sldId id="346" r:id="rId7"/>
    <p:sldId id="330" r:id="rId8"/>
    <p:sldId id="716" r:id="rId9"/>
    <p:sldId id="613" r:id="rId10"/>
    <p:sldId id="717" r:id="rId11"/>
    <p:sldId id="718" r:id="rId12"/>
    <p:sldId id="517" r:id="rId13"/>
    <p:sldId id="720" r:id="rId14"/>
    <p:sldId id="719" r:id="rId15"/>
    <p:sldId id="612" r:id="rId16"/>
    <p:sldId id="616" r:id="rId17"/>
    <p:sldId id="617" r:id="rId18"/>
    <p:sldId id="618" r:id="rId19"/>
    <p:sldId id="619" r:id="rId20"/>
    <p:sldId id="620" r:id="rId21"/>
    <p:sldId id="621" r:id="rId22"/>
    <p:sldId id="622" r:id="rId23"/>
    <p:sldId id="355" r:id="rId24"/>
    <p:sldId id="723" r:id="rId25"/>
    <p:sldId id="724" r:id="rId26"/>
    <p:sldId id="725" r:id="rId27"/>
    <p:sldId id="726" r:id="rId28"/>
    <p:sldId id="727" r:id="rId29"/>
    <p:sldId id="292" r:id="rId30"/>
    <p:sldId id="728" r:id="rId31"/>
    <p:sldId id="498" r:id="rId32"/>
    <p:sldId id="354" r:id="rId33"/>
    <p:sldId id="729" r:id="rId34"/>
    <p:sldId id="341" r:id="rId35"/>
    <p:sldId id="266" r:id="rId36"/>
    <p:sldId id="730" r:id="rId37"/>
    <p:sldId id="740" r:id="rId38"/>
    <p:sldId id="739" r:id="rId39"/>
    <p:sldId id="733" r:id="rId40"/>
    <p:sldId id="734" r:id="rId41"/>
    <p:sldId id="735" r:id="rId42"/>
    <p:sldId id="737" r:id="rId43"/>
    <p:sldId id="738" r:id="rId44"/>
    <p:sldId id="267" r:id="rId45"/>
    <p:sldId id="499" r:id="rId46"/>
    <p:sldId id="500" r:id="rId47"/>
    <p:sldId id="501" r:id="rId48"/>
    <p:sldId id="502" r:id="rId49"/>
    <p:sldId id="741" r:id="rId50"/>
    <p:sldId id="743" r:id="rId51"/>
    <p:sldId id="418" r:id="rId52"/>
    <p:sldId id="406" r:id="rId53"/>
    <p:sldId id="653" r:id="rId54"/>
    <p:sldId id="752" r:id="rId55"/>
    <p:sldId id="753" r:id="rId56"/>
    <p:sldId id="754" r:id="rId57"/>
    <p:sldId id="759" r:id="rId58"/>
    <p:sldId id="758" r:id="rId59"/>
    <p:sldId id="760" r:id="rId60"/>
    <p:sldId id="761" r:id="rId61"/>
    <p:sldId id="762" r:id="rId62"/>
    <p:sldId id="414" r:id="rId63"/>
    <p:sldId id="763" r:id="rId64"/>
    <p:sldId id="412" r:id="rId65"/>
    <p:sldId id="744" r:id="rId66"/>
    <p:sldId id="745" r:id="rId67"/>
    <p:sldId id="746" r:id="rId68"/>
    <p:sldId id="747" r:id="rId69"/>
    <p:sldId id="764" r:id="rId70"/>
    <p:sldId id="318" r:id="rId71"/>
    <p:sldId id="286" r:id="rId72"/>
    <p:sldId id="392" r:id="rId73"/>
    <p:sldId id="533" r:id="rId74"/>
    <p:sldId id="534" r:id="rId75"/>
    <p:sldId id="548" r:id="rId76"/>
    <p:sldId id="550" r:id="rId77"/>
    <p:sldId id="598" r:id="rId78"/>
    <p:sldId id="599" r:id="rId79"/>
    <p:sldId id="600" r:id="rId80"/>
    <p:sldId id="601" r:id="rId81"/>
    <p:sldId id="607" r:id="rId82"/>
    <p:sldId id="608" r:id="rId83"/>
    <p:sldId id="609" r:id="rId84"/>
    <p:sldId id="610" r:id="rId85"/>
    <p:sldId id="611" r:id="rId86"/>
    <p:sldId id="634" r:id="rId87"/>
    <p:sldId id="677" r:id="rId88"/>
    <p:sldId id="697" r:id="rId89"/>
    <p:sldId id="698" r:id="rId90"/>
    <p:sldId id="699" r:id="rId91"/>
    <p:sldId id="700" r:id="rId92"/>
    <p:sldId id="701" r:id="rId93"/>
    <p:sldId id="721" r:id="rId94"/>
    <p:sldId id="722" r:id="rId95"/>
  </p:sldIdLst>
  <p:sldSz cx="9144000" cy="6858000" type="screen4x3"/>
  <p:notesSz cx="6858000" cy="9144000"/>
  <p:defaultTextStyle>
    <a:defPPr>
      <a:defRPr lang="en-US"/>
    </a:defPPr>
    <a:lvl1pPr algn="ctr" rtl="0" fontAlgn="base">
      <a:spcBef>
        <a:spcPct val="0"/>
      </a:spcBef>
      <a:spcAft>
        <a:spcPct val="0"/>
      </a:spcAft>
      <a:defRPr sz="2800" b="1" kern="1200">
        <a:solidFill>
          <a:schemeClr val="bg1"/>
        </a:solidFill>
        <a:latin typeface="Arial" charset="0"/>
        <a:ea typeface="+mn-ea"/>
        <a:cs typeface="+mn-cs"/>
      </a:defRPr>
    </a:lvl1pPr>
    <a:lvl2pPr marL="457200" algn="ctr" rtl="0" fontAlgn="base">
      <a:spcBef>
        <a:spcPct val="0"/>
      </a:spcBef>
      <a:spcAft>
        <a:spcPct val="0"/>
      </a:spcAft>
      <a:defRPr sz="2800" b="1" kern="1200">
        <a:solidFill>
          <a:schemeClr val="bg1"/>
        </a:solidFill>
        <a:latin typeface="Arial" charset="0"/>
        <a:ea typeface="+mn-ea"/>
        <a:cs typeface="+mn-cs"/>
      </a:defRPr>
    </a:lvl2pPr>
    <a:lvl3pPr marL="914400" algn="ctr" rtl="0" fontAlgn="base">
      <a:spcBef>
        <a:spcPct val="0"/>
      </a:spcBef>
      <a:spcAft>
        <a:spcPct val="0"/>
      </a:spcAft>
      <a:defRPr sz="2800" b="1" kern="1200">
        <a:solidFill>
          <a:schemeClr val="bg1"/>
        </a:solidFill>
        <a:latin typeface="Arial" charset="0"/>
        <a:ea typeface="+mn-ea"/>
        <a:cs typeface="+mn-cs"/>
      </a:defRPr>
    </a:lvl3pPr>
    <a:lvl4pPr marL="1371600" algn="ctr" rtl="0" fontAlgn="base">
      <a:spcBef>
        <a:spcPct val="0"/>
      </a:spcBef>
      <a:spcAft>
        <a:spcPct val="0"/>
      </a:spcAft>
      <a:defRPr sz="2800" b="1" kern="1200">
        <a:solidFill>
          <a:schemeClr val="bg1"/>
        </a:solidFill>
        <a:latin typeface="Arial" charset="0"/>
        <a:ea typeface="+mn-ea"/>
        <a:cs typeface="+mn-cs"/>
      </a:defRPr>
    </a:lvl4pPr>
    <a:lvl5pPr marL="1828800" algn="ctr" rtl="0" fontAlgn="base">
      <a:spcBef>
        <a:spcPct val="0"/>
      </a:spcBef>
      <a:spcAft>
        <a:spcPct val="0"/>
      </a:spcAft>
      <a:defRPr sz="2800" b="1" kern="1200">
        <a:solidFill>
          <a:schemeClr val="bg1"/>
        </a:solidFill>
        <a:latin typeface="Arial" charset="0"/>
        <a:ea typeface="+mn-ea"/>
        <a:cs typeface="+mn-cs"/>
      </a:defRPr>
    </a:lvl5pPr>
    <a:lvl6pPr marL="2286000" algn="l" defTabSz="914400" rtl="0" eaLnBrk="1" latinLnBrk="0" hangingPunct="1">
      <a:defRPr sz="2800" b="1" kern="1200">
        <a:solidFill>
          <a:schemeClr val="bg1"/>
        </a:solidFill>
        <a:latin typeface="Arial" charset="0"/>
        <a:ea typeface="+mn-ea"/>
        <a:cs typeface="+mn-cs"/>
      </a:defRPr>
    </a:lvl6pPr>
    <a:lvl7pPr marL="2743200" algn="l" defTabSz="914400" rtl="0" eaLnBrk="1" latinLnBrk="0" hangingPunct="1">
      <a:defRPr sz="2800" b="1" kern="1200">
        <a:solidFill>
          <a:schemeClr val="bg1"/>
        </a:solidFill>
        <a:latin typeface="Arial" charset="0"/>
        <a:ea typeface="+mn-ea"/>
        <a:cs typeface="+mn-cs"/>
      </a:defRPr>
    </a:lvl7pPr>
    <a:lvl8pPr marL="3200400" algn="l" defTabSz="914400" rtl="0" eaLnBrk="1" latinLnBrk="0" hangingPunct="1">
      <a:defRPr sz="2800" b="1" kern="1200">
        <a:solidFill>
          <a:schemeClr val="bg1"/>
        </a:solidFill>
        <a:latin typeface="Arial" charset="0"/>
        <a:ea typeface="+mn-ea"/>
        <a:cs typeface="+mn-cs"/>
      </a:defRPr>
    </a:lvl8pPr>
    <a:lvl9pPr marL="3657600" algn="l" defTabSz="914400" rtl="0" eaLnBrk="1" latinLnBrk="0" hangingPunct="1">
      <a:defRPr sz="2800" b="1" kern="1200">
        <a:solidFill>
          <a:schemeClr val="bg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CC"/>
    <a:srgbClr val="824100"/>
    <a:srgbClr val="F9601B"/>
    <a:srgbClr val="FF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3658" autoAdjust="0"/>
    <p:restoredTop sz="70026" autoAdjust="0"/>
  </p:normalViewPr>
  <p:slideViewPr>
    <p:cSldViewPr snapToGrid="0" showGuides="1">
      <p:cViewPr>
        <p:scale>
          <a:sx n="70" d="100"/>
          <a:sy n="70" d="100"/>
        </p:scale>
        <p:origin x="-566" y="485"/>
      </p:cViewPr>
      <p:guideLst>
        <p:guide orient="horz" pos="2153"/>
        <p:guide pos="2872"/>
      </p:guideLst>
    </p:cSldViewPr>
  </p:slideViewPr>
  <p:outlineViewPr>
    <p:cViewPr>
      <p:scale>
        <a:sx n="33" d="100"/>
        <a:sy n="33" d="100"/>
      </p:scale>
      <p:origin x="0" y="13363"/>
    </p:cViewPr>
  </p:outlineViewPr>
  <p:notesTextViewPr>
    <p:cViewPr>
      <p:scale>
        <a:sx n="100" d="100"/>
        <a:sy n="100" d="100"/>
      </p:scale>
      <p:origin x="0" y="0"/>
    </p:cViewPr>
  </p:notesTextViewPr>
  <p:sorterViewPr>
    <p:cViewPr>
      <p:scale>
        <a:sx n="60" d="100"/>
        <a:sy n="60" d="100"/>
      </p:scale>
      <p:origin x="0" y="6658"/>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0">
                <a:solidFill>
                  <a:schemeClr val="tx1"/>
                </a:solidFill>
              </a:defRPr>
            </a:lvl1pPr>
          </a:lstStyle>
          <a:p>
            <a:pPr>
              <a:defRPr/>
            </a:pPr>
            <a:endParaRPr lang="en-US"/>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solidFill>
                  <a:schemeClr val="tx1"/>
                </a:solidFill>
              </a:defRPr>
            </a:lvl1pPr>
          </a:lstStyle>
          <a:p>
            <a:pPr>
              <a:defRPr/>
            </a:pPr>
            <a:endParaRPr lang="en-US"/>
          </a:p>
        </p:txBody>
      </p:sp>
      <p:sp>
        <p:nvSpPr>
          <p:cNvPr id="2611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solidFill>
                  <a:schemeClr val="tx1"/>
                </a:solidFill>
              </a:defRPr>
            </a:lvl1pPr>
          </a:lstStyle>
          <a:p>
            <a:pPr>
              <a:defRPr/>
            </a:pPr>
            <a:endParaRPr 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chemeClr val="tx1"/>
                </a:solidFill>
              </a:defRPr>
            </a:lvl1pPr>
          </a:lstStyle>
          <a:p>
            <a:pPr>
              <a:defRPr/>
            </a:pPr>
            <a:fld id="{72A665DE-7741-4A6B-B8B7-CDF56EAD4A19}"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7"/>
          <p:cNvSpPr>
            <a:spLocks noGrp="1" noChangeArrowheads="1"/>
          </p:cNvSpPr>
          <p:nvPr>
            <p:ph type="sldNum" sz="quarter" idx="5"/>
          </p:nvPr>
        </p:nvSpPr>
        <p:spPr>
          <a:noFill/>
        </p:spPr>
        <p:txBody>
          <a:bodyPr/>
          <a:lstStyle/>
          <a:p>
            <a:fld id="{634B6FE1-F7F4-4B16-A5CD-781E8A8E814E}" type="slidenum">
              <a:rPr lang="en-US" smtClean="0"/>
              <a:pPr/>
              <a:t>1</a:t>
            </a:fld>
            <a:endParaRPr lang="en-US" smtClean="0"/>
          </a:p>
        </p:txBody>
      </p:sp>
      <p:sp>
        <p:nvSpPr>
          <p:cNvPr id="456707" name="Rectangle 2"/>
          <p:cNvSpPr>
            <a:spLocks noGrp="1" noRot="1" noChangeAspect="1" noChangeArrowheads="1" noTextEdit="1"/>
          </p:cNvSpPr>
          <p:nvPr>
            <p:ph type="sldImg"/>
          </p:nvPr>
        </p:nvSpPr>
        <p:spPr>
          <a:ln/>
        </p:spPr>
      </p:sp>
      <p:sp>
        <p:nvSpPr>
          <p:cNvPr id="456708" name="Rectangle 3"/>
          <p:cNvSpPr>
            <a:spLocks noGrp="1" noChangeArrowheads="1"/>
          </p:cNvSpPr>
          <p:nvPr>
            <p:ph type="body" idx="1"/>
          </p:nvPr>
        </p:nvSpPr>
        <p:spPr>
          <a:noFill/>
          <a:ln/>
        </p:spPr>
        <p:txBody>
          <a:bodyPr/>
          <a:lstStyle/>
          <a:p>
            <a:pPr eaLnBrk="1" hangingPunct="1"/>
            <a:r>
              <a:rPr lang="en-US" dirty="0" smtClean="0"/>
              <a:t>Just like the Taconic, the Acadian</a:t>
            </a:r>
            <a:r>
              <a:rPr lang="en-US" baseline="0" dirty="0" smtClean="0"/>
              <a:t> Orogeny was over when the mountains had worn down and the foreland basins had filled with sediment.</a:t>
            </a:r>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7"/>
          <p:cNvSpPr>
            <a:spLocks noGrp="1" noChangeArrowheads="1"/>
          </p:cNvSpPr>
          <p:nvPr>
            <p:ph type="sldNum" sz="quarter" idx="5"/>
          </p:nvPr>
        </p:nvSpPr>
        <p:spPr>
          <a:noFill/>
        </p:spPr>
        <p:txBody>
          <a:bodyPr/>
          <a:lstStyle/>
          <a:p>
            <a:fld id="{E486DF5C-52C9-4D1C-8EA0-9D9E1E5D8E87}" type="slidenum">
              <a:rPr lang="en-US" smtClean="0"/>
              <a:pPr/>
              <a:t>10</a:t>
            </a:fld>
            <a:endParaRPr lang="en-US" smtClean="0"/>
          </a:p>
        </p:txBody>
      </p:sp>
      <p:sp>
        <p:nvSpPr>
          <p:cNvPr id="304131" name="Rectangle 2"/>
          <p:cNvSpPr>
            <a:spLocks noGrp="1" noRot="1" noChangeAspect="1" noChangeArrowheads="1" noTextEdit="1"/>
          </p:cNvSpPr>
          <p:nvPr>
            <p:ph type="sldImg"/>
          </p:nvPr>
        </p:nvSpPr>
        <p:spPr>
          <a:ln/>
        </p:spPr>
      </p:sp>
      <p:sp>
        <p:nvSpPr>
          <p:cNvPr id="304132"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…but although the overturned anticline of Shenandoah was folded by the Alleghenian, the old crystalline rocks in the Blue Ridge lack the layering that really shows-off the Alleghenian folds. </a:t>
            </a:r>
            <a:endParaRPr 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Such folding is best seen in the compressed sediments of the Valley and Ridge province, where the ridges are formed of the more resistant sedimentary rocks …</a:t>
            </a:r>
            <a:endParaRPr lang="en-US" dirty="0" smtClean="0"/>
          </a:p>
          <a:p>
            <a:pPr eaLnBrk="1" hangingPunct="1"/>
            <a:endParaRPr lang="en-US" dirty="0" smtClean="0"/>
          </a:p>
        </p:txBody>
      </p:sp>
      <p:sp>
        <p:nvSpPr>
          <p:cNvPr id="4" name="Slide Number Placeholder 3"/>
          <p:cNvSpPr>
            <a:spLocks noGrp="1"/>
          </p:cNvSpPr>
          <p:nvPr>
            <p:ph type="sldNum" sz="quarter" idx="10"/>
          </p:nvPr>
        </p:nvSpPr>
        <p:spPr/>
        <p:txBody>
          <a:bodyPr/>
          <a:lstStyle/>
          <a:p>
            <a:pPr>
              <a:defRPr/>
            </a:pPr>
            <a:fld id="{72A665DE-7741-4A6B-B8B7-CDF56EAD4A19}" type="slidenum">
              <a:rPr lang="en-US" smtClean="0"/>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 like at Sideling Hill, a beautiful syncline exposed in a road cut along I-68, </a:t>
            </a:r>
            <a:r>
              <a:rPr lang="en-US" dirty="0" smtClean="0">
                <a:solidFill>
                  <a:srgbClr val="FF0000"/>
                </a:solidFill>
              </a:rPr>
              <a:t>about 60 miles NNW</a:t>
            </a:r>
            <a:r>
              <a:rPr lang="en-US" baseline="0" dirty="0" smtClean="0">
                <a:solidFill>
                  <a:srgbClr val="FF0000"/>
                </a:solidFill>
              </a:rPr>
              <a:t> of Shenandoah National Park</a:t>
            </a:r>
            <a:r>
              <a:rPr lang="en-US" dirty="0" smtClean="0">
                <a:solidFill>
                  <a:srgbClr val="FF0000"/>
                </a:solidFill>
              </a:rPr>
              <a:t>. Similar folds were produced</a:t>
            </a:r>
            <a:r>
              <a:rPr lang="en-US" baseline="0" dirty="0" smtClean="0">
                <a:solidFill>
                  <a:srgbClr val="FF0000"/>
                </a:solidFill>
              </a:rPr>
              <a:t> throughout the Valley and Ridge Province by the Alleghenian Orogeny, but nowhere are they as beautifully exposed as they are here.</a:t>
            </a:r>
            <a:endParaRPr lang="en-US" dirty="0">
              <a:solidFill>
                <a:srgbClr val="FF0000"/>
              </a:solidFill>
            </a:endParaRPr>
          </a:p>
        </p:txBody>
      </p:sp>
      <p:sp>
        <p:nvSpPr>
          <p:cNvPr id="4" name="Slide Number Placeholder 3"/>
          <p:cNvSpPr>
            <a:spLocks noGrp="1"/>
          </p:cNvSpPr>
          <p:nvPr>
            <p:ph type="sldNum" sz="quarter" idx="10"/>
          </p:nvPr>
        </p:nvSpPr>
        <p:spPr/>
        <p:txBody>
          <a:bodyPr/>
          <a:lstStyle/>
          <a:p>
            <a:pPr>
              <a:defRPr/>
            </a:pPr>
            <a:fld id="{72A665DE-7741-4A6B-B8B7-CDF56EAD4A19}"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Image Placeholder 1"/>
          <p:cNvSpPr>
            <a:spLocks noGrp="1" noRot="1" noChangeAspect="1" noTextEdit="1"/>
          </p:cNvSpPr>
          <p:nvPr>
            <p:ph type="sldImg"/>
          </p:nvPr>
        </p:nvSpPr>
        <p:spPr>
          <a:ln/>
        </p:spPr>
      </p:sp>
      <p:sp>
        <p:nvSpPr>
          <p:cNvPr id="270339" name="Notes Placeholder 2"/>
          <p:cNvSpPr>
            <a:spLocks noGrp="1"/>
          </p:cNvSpPr>
          <p:nvPr>
            <p:ph type="body" idx="1"/>
          </p:nvPr>
        </p:nvSpPr>
        <p:spPr>
          <a:noFill/>
          <a:ln/>
        </p:spPr>
        <p:txBody>
          <a:bodyPr/>
          <a:lstStyle/>
          <a:p>
            <a:r>
              <a:rPr lang="en-US" dirty="0" smtClean="0"/>
              <a:t>Nonetheless</a:t>
            </a:r>
            <a:r>
              <a:rPr lang="en-US" baseline="0" dirty="0" smtClean="0"/>
              <a:t>, because </a:t>
            </a:r>
            <a:r>
              <a:rPr lang="en-US" dirty="0" smtClean="0"/>
              <a:t>Great Smokey National Park includes a portion of </a:t>
            </a:r>
            <a:r>
              <a:rPr lang="en-US" baseline="0" dirty="0" smtClean="0"/>
              <a:t>the Valley and Ridge Province, similar structures do occur there.</a:t>
            </a:r>
            <a:endParaRPr lang="en-US" dirty="0" smtClean="0"/>
          </a:p>
        </p:txBody>
      </p:sp>
      <p:sp>
        <p:nvSpPr>
          <p:cNvPr id="270340" name="Slide Number Placeholder 3"/>
          <p:cNvSpPr>
            <a:spLocks noGrp="1"/>
          </p:cNvSpPr>
          <p:nvPr>
            <p:ph type="sldNum" sz="quarter" idx="5"/>
          </p:nvPr>
        </p:nvSpPr>
        <p:spPr>
          <a:noFill/>
        </p:spPr>
        <p:txBody>
          <a:bodyPr/>
          <a:lstStyle/>
          <a:p>
            <a:fld id="{FFBB225D-9699-4F75-88D2-EE6D6F0B3D62}" type="slidenum">
              <a:rPr lang="en-US" smtClean="0"/>
              <a:pPr/>
              <a:t>13</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Image Placeholder 1"/>
          <p:cNvSpPr>
            <a:spLocks noGrp="1" noRot="1" noChangeAspect="1" noTextEdit="1"/>
          </p:cNvSpPr>
          <p:nvPr>
            <p:ph type="sldImg"/>
          </p:nvPr>
        </p:nvSpPr>
        <p:spPr>
          <a:ln/>
        </p:spPr>
      </p:sp>
      <p:sp>
        <p:nvSpPr>
          <p:cNvPr id="269315" name="Notes Placeholder 2"/>
          <p:cNvSpPr>
            <a:spLocks noGrp="1"/>
          </p:cNvSpPr>
          <p:nvPr>
            <p:ph type="body" idx="1"/>
          </p:nvPr>
        </p:nvSpPr>
        <p:spPr>
          <a:noFill/>
          <a:ln/>
        </p:spPr>
        <p:txBody>
          <a:bodyPr/>
          <a:lstStyle/>
          <a:p>
            <a:r>
              <a:rPr lang="en-US" dirty="0" smtClean="0"/>
              <a:t>In fact,</a:t>
            </a:r>
            <a:r>
              <a:rPr lang="en-US" baseline="0" dirty="0" smtClean="0"/>
              <a:t> the Alleghenian Orogeny was especially intense in the Great Smokey’s, …</a:t>
            </a:r>
            <a:endParaRPr lang="en-US" dirty="0" smtClean="0"/>
          </a:p>
          <a:p>
            <a:endParaRPr lang="en-US" dirty="0" smtClean="0"/>
          </a:p>
        </p:txBody>
      </p:sp>
      <p:sp>
        <p:nvSpPr>
          <p:cNvPr id="269316" name="Slide Number Placeholder 3"/>
          <p:cNvSpPr>
            <a:spLocks noGrp="1"/>
          </p:cNvSpPr>
          <p:nvPr>
            <p:ph type="sldNum" sz="quarter" idx="5"/>
          </p:nvPr>
        </p:nvSpPr>
        <p:spPr>
          <a:noFill/>
        </p:spPr>
        <p:txBody>
          <a:bodyPr/>
          <a:lstStyle/>
          <a:p>
            <a:fld id="{1ED984EB-2D86-4AD8-B6C0-1FA0BB5539EA}" type="slidenum">
              <a:rPr lang="en-US" smtClean="0"/>
              <a:pPr/>
              <a:t>14</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Rectangle 7"/>
          <p:cNvSpPr>
            <a:spLocks noGrp="1" noChangeArrowheads="1"/>
          </p:cNvSpPr>
          <p:nvPr>
            <p:ph type="sldNum" sz="quarter" idx="5"/>
          </p:nvPr>
        </p:nvSpPr>
        <p:spPr>
          <a:noFill/>
        </p:spPr>
        <p:txBody>
          <a:bodyPr/>
          <a:lstStyle/>
          <a:p>
            <a:fld id="{A85B61F3-5BF5-4288-9911-FCF560C8DC1A}" type="slidenum">
              <a:rPr lang="en-US" smtClean="0"/>
              <a:pPr/>
              <a:t>15</a:t>
            </a:fld>
            <a:endParaRPr lang="en-US" smtClean="0"/>
          </a:p>
        </p:txBody>
      </p:sp>
      <p:sp>
        <p:nvSpPr>
          <p:cNvPr id="461827" name="Rectangle 2"/>
          <p:cNvSpPr>
            <a:spLocks noGrp="1" noRot="1" noChangeAspect="1" noChangeArrowheads="1" noTextEdit="1"/>
          </p:cNvSpPr>
          <p:nvPr>
            <p:ph type="sldImg"/>
          </p:nvPr>
        </p:nvSpPr>
        <p:spPr>
          <a:ln/>
        </p:spPr>
      </p:sp>
      <p:sp>
        <p:nvSpPr>
          <p:cNvPr id="461828" name="Rectangle 3"/>
          <p:cNvSpPr>
            <a:spLocks noGrp="1" noChangeArrowheads="1"/>
          </p:cNvSpPr>
          <p:nvPr>
            <p:ph type="body" idx="1"/>
          </p:nvPr>
        </p:nvSpPr>
        <p:spPr>
          <a:noFill/>
          <a:ln/>
        </p:spPr>
        <p:txBody>
          <a:bodyPr/>
          <a:lstStyle/>
          <a:p>
            <a:pPr eaLnBrk="1" hangingPunct="1"/>
            <a:r>
              <a:rPr lang="en-US" dirty="0" smtClean="0"/>
              <a:t>… a fact witnessed by the much greater</a:t>
            </a:r>
            <a:r>
              <a:rPr lang="en-US" baseline="0" dirty="0" smtClean="0"/>
              <a:t> width of the Appalachians in the Smokey’s, …</a:t>
            </a:r>
            <a:endParaRPr 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along with tighter</a:t>
            </a:r>
            <a:r>
              <a:rPr lang="en-US" baseline="0" dirty="0" smtClean="0"/>
              <a:t> folds and more closely spaced thrust faults compared to Shenandoah. This is not to downplay the affects Alleghenian Orogeny in Shenandoah, where not only did the orogeny form the overturned anticline, but it also thrust the Grenville basement some 150 miles westward. It’s just that the orogeny was even more intense in the Great Smoky Mountains where displacement along the Great Smoky thrust fault has been estimated by some accounts to be 200 to 300 miles!</a:t>
            </a:r>
            <a:endParaRPr lang="en-US" dirty="0"/>
          </a:p>
        </p:txBody>
      </p:sp>
      <p:sp>
        <p:nvSpPr>
          <p:cNvPr id="4" name="Slide Number Placeholder 3"/>
          <p:cNvSpPr>
            <a:spLocks noGrp="1"/>
          </p:cNvSpPr>
          <p:nvPr>
            <p:ph type="sldNum" sz="quarter" idx="10"/>
          </p:nvPr>
        </p:nvSpPr>
        <p:spPr/>
        <p:txBody>
          <a:bodyPr/>
          <a:lstStyle/>
          <a:p>
            <a:pPr>
              <a:defRPr/>
            </a:pPr>
            <a:fld id="{72A665DE-7741-4A6B-B8B7-CDF56EAD4A19}" type="slidenum">
              <a:rPr lang="en-US" smtClean="0"/>
              <a:pPr>
                <a:defRPr/>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Rectangle 7"/>
          <p:cNvSpPr>
            <a:spLocks noGrp="1" noChangeArrowheads="1"/>
          </p:cNvSpPr>
          <p:nvPr>
            <p:ph type="sldNum" sz="quarter" idx="5"/>
          </p:nvPr>
        </p:nvSpPr>
        <p:spPr>
          <a:noFill/>
        </p:spPr>
        <p:txBody>
          <a:bodyPr/>
          <a:lstStyle/>
          <a:p>
            <a:fld id="{E5A2A2A4-54B7-4A69-A8D3-169E4F907187}" type="slidenum">
              <a:rPr lang="en-US" smtClean="0"/>
              <a:pPr/>
              <a:t>17</a:t>
            </a:fld>
            <a:endParaRPr lang="en-US" smtClean="0"/>
          </a:p>
        </p:txBody>
      </p:sp>
      <p:sp>
        <p:nvSpPr>
          <p:cNvPr id="463875" name="Rectangle 2"/>
          <p:cNvSpPr>
            <a:spLocks noGrp="1" noRot="1" noChangeAspect="1" noChangeArrowheads="1" noTextEdit="1"/>
          </p:cNvSpPr>
          <p:nvPr>
            <p:ph type="sldImg"/>
          </p:nvPr>
        </p:nvSpPr>
        <p:spPr>
          <a:ln/>
        </p:spPr>
      </p:sp>
      <p:sp>
        <p:nvSpPr>
          <p:cNvPr id="463876" name="Rectangle 3"/>
          <p:cNvSpPr>
            <a:spLocks noGrp="1" noChangeArrowheads="1"/>
          </p:cNvSpPr>
          <p:nvPr>
            <p:ph type="body" idx="1"/>
          </p:nvPr>
        </p:nvSpPr>
        <p:spPr>
          <a:noFill/>
          <a:ln/>
        </p:spPr>
        <p:txBody>
          <a:bodyPr/>
          <a:lstStyle/>
          <a:p>
            <a:pPr eaLnBrk="1" hangingPunct="1"/>
            <a:r>
              <a:rPr lang="en-US" baseline="0" dirty="0" smtClean="0"/>
              <a:t>With that kind of displacement the rocks along the Great Smokies Fault are o</a:t>
            </a:r>
            <a:r>
              <a:rPr lang="en-US" dirty="0" smtClean="0"/>
              <a:t>bviously </a:t>
            </a:r>
            <a:r>
              <a:rPr lang="en-US" baseline="0" dirty="0" smtClean="0"/>
              <a:t>going to become highly disturbed – a fact underscored by the “outcrop from hell” description someone gave this road cut.</a:t>
            </a:r>
            <a:endParaRPr 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8" name="Rectangle 7"/>
          <p:cNvSpPr>
            <a:spLocks noGrp="1" noChangeArrowheads="1"/>
          </p:cNvSpPr>
          <p:nvPr>
            <p:ph type="sldNum" sz="quarter" idx="5"/>
          </p:nvPr>
        </p:nvSpPr>
        <p:spPr>
          <a:noFill/>
        </p:spPr>
        <p:txBody>
          <a:bodyPr/>
          <a:lstStyle/>
          <a:p>
            <a:fld id="{2AB89DEA-936D-4971-9172-7D2175EB1281}" type="slidenum">
              <a:rPr lang="en-US" smtClean="0"/>
              <a:pPr/>
              <a:t>18</a:t>
            </a:fld>
            <a:endParaRPr lang="en-US" smtClean="0"/>
          </a:p>
        </p:txBody>
      </p:sp>
      <p:sp>
        <p:nvSpPr>
          <p:cNvPr id="464899" name="Rectangle 2"/>
          <p:cNvSpPr>
            <a:spLocks noGrp="1" noRot="1" noChangeAspect="1" noChangeArrowheads="1" noTextEdit="1"/>
          </p:cNvSpPr>
          <p:nvPr>
            <p:ph type="sldImg"/>
          </p:nvPr>
        </p:nvSpPr>
        <p:spPr>
          <a:ln/>
        </p:spPr>
      </p:sp>
      <p:sp>
        <p:nvSpPr>
          <p:cNvPr id="464900" name="Rectangle 3"/>
          <p:cNvSpPr>
            <a:spLocks noGrp="1" noChangeArrowheads="1"/>
          </p:cNvSpPr>
          <p:nvPr>
            <p:ph type="body" idx="1"/>
          </p:nvPr>
        </p:nvSpPr>
        <p:spPr>
          <a:noFill/>
          <a:ln/>
        </p:spPr>
        <p:txBody>
          <a:bodyPr/>
          <a:lstStyle/>
          <a:p>
            <a:pPr eaLnBrk="1" hangingPunct="1"/>
            <a:r>
              <a:rPr lang="en-US" dirty="0" smtClean="0"/>
              <a:t>One of the more intriguing</a:t>
            </a:r>
            <a:r>
              <a:rPr lang="en-US" baseline="0" dirty="0" smtClean="0"/>
              <a:t> features often formed in association with thrust faults is a “thrust window”. Thrust faults always thrust older rocks up and over younger rocks along relatively low-angle reverse faults. If a portion of the overlying older rock is removed by erosion such that the underlying younger rock is exposed, the area of exposed younger rocks is called a thrust window.</a:t>
            </a:r>
            <a:endParaRPr 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Rectangle 7"/>
          <p:cNvSpPr>
            <a:spLocks noGrp="1" noChangeArrowheads="1"/>
          </p:cNvSpPr>
          <p:nvPr>
            <p:ph type="sldNum" sz="quarter" idx="5"/>
          </p:nvPr>
        </p:nvSpPr>
        <p:spPr>
          <a:noFill/>
        </p:spPr>
        <p:txBody>
          <a:bodyPr/>
          <a:lstStyle/>
          <a:p>
            <a:fld id="{8A611251-4265-4EF2-AC85-9F9A8EACE818}" type="slidenum">
              <a:rPr lang="en-US" smtClean="0"/>
              <a:pPr/>
              <a:t>19</a:t>
            </a:fld>
            <a:endParaRPr lang="en-US" smtClean="0"/>
          </a:p>
        </p:txBody>
      </p:sp>
      <p:sp>
        <p:nvSpPr>
          <p:cNvPr id="465923" name="Rectangle 2"/>
          <p:cNvSpPr>
            <a:spLocks noGrp="1" noRot="1" noChangeAspect="1" noChangeArrowheads="1" noTextEdit="1"/>
          </p:cNvSpPr>
          <p:nvPr>
            <p:ph type="sldImg"/>
          </p:nvPr>
        </p:nvSpPr>
        <p:spPr>
          <a:ln/>
        </p:spPr>
      </p:sp>
      <p:sp>
        <p:nvSpPr>
          <p:cNvPr id="465924" name="Rectangle 3"/>
          <p:cNvSpPr>
            <a:spLocks noGrp="1" noChangeArrowheads="1"/>
          </p:cNvSpPr>
          <p:nvPr>
            <p:ph type="body" idx="1"/>
          </p:nvPr>
        </p:nvSpPr>
        <p:spPr>
          <a:noFill/>
          <a:ln/>
        </p:spPr>
        <p:txBody>
          <a:bodyPr/>
          <a:lstStyle/>
          <a:p>
            <a:pPr eaLnBrk="1" hangingPunct="1"/>
            <a:r>
              <a:rPr lang="en-US" dirty="0" smtClean="0"/>
              <a:t>Cades Cove is one of many such </a:t>
            </a:r>
            <a:r>
              <a:rPr lang="en-US" baseline="0" dirty="0" smtClean="0"/>
              <a:t>thrust windows in the Valley and Ridge province. Younger (Ordovician) DCM carbonates are exposed in the window which is surrounded by mountains of older (late Proterozoic) rocks which lie above the Great Smoky Thrust Fault.</a:t>
            </a:r>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7"/>
          <p:cNvSpPr>
            <a:spLocks noGrp="1" noChangeArrowheads="1"/>
          </p:cNvSpPr>
          <p:nvPr>
            <p:ph type="sldNum" sz="quarter" idx="5"/>
          </p:nvPr>
        </p:nvSpPr>
        <p:spPr>
          <a:noFill/>
        </p:spPr>
        <p:txBody>
          <a:bodyPr/>
          <a:lstStyle/>
          <a:p>
            <a:fld id="{9B8F6ED5-3929-424A-B883-749F66349085}" type="slidenum">
              <a:rPr lang="en-US" smtClean="0"/>
              <a:pPr/>
              <a:t>2</a:t>
            </a:fld>
            <a:endParaRPr lang="en-US" smtClean="0"/>
          </a:p>
        </p:txBody>
      </p:sp>
      <p:sp>
        <p:nvSpPr>
          <p:cNvPr id="457731" name="Rectangle 2"/>
          <p:cNvSpPr>
            <a:spLocks noGrp="1" noRot="1" noChangeAspect="1" noChangeArrowheads="1" noTextEdit="1"/>
          </p:cNvSpPr>
          <p:nvPr>
            <p:ph type="sldImg"/>
          </p:nvPr>
        </p:nvSpPr>
        <p:spPr>
          <a:ln/>
        </p:spPr>
      </p:sp>
      <p:sp>
        <p:nvSpPr>
          <p:cNvPr id="457732" name="Rectangle 3"/>
          <p:cNvSpPr>
            <a:spLocks noGrp="1" noChangeArrowheads="1"/>
          </p:cNvSpPr>
          <p:nvPr>
            <p:ph type="body" idx="1"/>
          </p:nvPr>
        </p:nvSpPr>
        <p:spPr>
          <a:noFill/>
          <a:ln/>
        </p:spPr>
        <p:txBody>
          <a:bodyPr/>
          <a:lstStyle/>
          <a:p>
            <a:pPr eaLnBrk="1" hangingPunct="1"/>
            <a:r>
              <a:rPr lang="en-US" dirty="0" smtClean="0"/>
              <a:t>Another period of orogenic calm followed. With the</a:t>
            </a:r>
            <a:r>
              <a:rPr lang="en-US" baseline="0" dirty="0" smtClean="0"/>
              <a:t> influx of clastic sediment for the Acadian Mountains finished,</a:t>
            </a:r>
            <a:r>
              <a:rPr lang="en-US" dirty="0" smtClean="0"/>
              <a:t> carbonates flourished in the clear, shallow Kaskaskia</a:t>
            </a:r>
            <a:r>
              <a:rPr lang="en-US" baseline="0" dirty="0" smtClean="0"/>
              <a:t> epicontinental sea. </a:t>
            </a:r>
            <a:endParaRPr 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7"/>
          <p:cNvSpPr>
            <a:spLocks noGrp="1" noChangeArrowheads="1"/>
          </p:cNvSpPr>
          <p:nvPr>
            <p:ph type="sldNum" sz="quarter" idx="5"/>
          </p:nvPr>
        </p:nvSpPr>
        <p:spPr>
          <a:noFill/>
        </p:spPr>
        <p:txBody>
          <a:bodyPr/>
          <a:lstStyle/>
          <a:p>
            <a:fld id="{1C7DB0BD-6641-4926-A30A-E00ECEDDF894}" type="slidenum">
              <a:rPr lang="en-US" smtClean="0"/>
              <a:pPr/>
              <a:t>20</a:t>
            </a:fld>
            <a:endParaRPr lang="en-US" smtClean="0"/>
          </a:p>
        </p:txBody>
      </p:sp>
      <p:sp>
        <p:nvSpPr>
          <p:cNvPr id="466947" name="Rectangle 2"/>
          <p:cNvSpPr>
            <a:spLocks noGrp="1" noRot="1" noChangeAspect="1" noChangeArrowheads="1" noTextEdit="1"/>
          </p:cNvSpPr>
          <p:nvPr>
            <p:ph type="sldImg"/>
          </p:nvPr>
        </p:nvSpPr>
        <p:spPr>
          <a:ln/>
        </p:spPr>
      </p:sp>
      <p:sp>
        <p:nvSpPr>
          <p:cNvPr id="466948" name="Rectangle 3"/>
          <p:cNvSpPr>
            <a:spLocks noGrp="1" noChangeArrowheads="1"/>
          </p:cNvSpPr>
          <p:nvPr>
            <p:ph type="body" idx="1"/>
          </p:nvPr>
        </p:nvSpPr>
        <p:spPr>
          <a:noFill/>
          <a:ln/>
        </p:spPr>
        <p:txBody>
          <a:bodyPr/>
          <a:lstStyle/>
          <a:p>
            <a:pPr eaLnBrk="1" hangingPunct="1"/>
            <a:r>
              <a:rPr lang="en-US" dirty="0" smtClean="0"/>
              <a:t>Pioneers</a:t>
            </a:r>
            <a:r>
              <a:rPr lang="en-US" baseline="0" dirty="0" smtClean="0"/>
              <a:t> found that the carbonates in Cades Cove were far more productive than the poorer mountain soils and so the valley was settled. </a:t>
            </a:r>
            <a:endParaRPr lang="en-US"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Rectangle 7"/>
          <p:cNvSpPr>
            <a:spLocks noGrp="1" noChangeArrowheads="1"/>
          </p:cNvSpPr>
          <p:nvPr>
            <p:ph type="sldNum" sz="quarter" idx="5"/>
          </p:nvPr>
        </p:nvSpPr>
        <p:spPr>
          <a:noFill/>
        </p:spPr>
        <p:txBody>
          <a:bodyPr/>
          <a:lstStyle/>
          <a:p>
            <a:fld id="{1B82D8D2-D7A4-4FD9-8F91-5D912FBA3F79}" type="slidenum">
              <a:rPr lang="en-US" smtClean="0"/>
              <a:pPr/>
              <a:t>21</a:t>
            </a:fld>
            <a:endParaRPr lang="en-US" smtClean="0"/>
          </a:p>
        </p:txBody>
      </p:sp>
      <p:sp>
        <p:nvSpPr>
          <p:cNvPr id="467971" name="Rectangle 2"/>
          <p:cNvSpPr>
            <a:spLocks noGrp="1" noRot="1" noChangeAspect="1" noChangeArrowheads="1" noTextEdit="1"/>
          </p:cNvSpPr>
          <p:nvPr>
            <p:ph type="sldImg"/>
          </p:nvPr>
        </p:nvSpPr>
        <p:spPr>
          <a:ln/>
        </p:spPr>
      </p:sp>
      <p:sp>
        <p:nvSpPr>
          <p:cNvPr id="467972" name="Rectangle 3"/>
          <p:cNvSpPr>
            <a:spLocks noGrp="1" noChangeArrowheads="1"/>
          </p:cNvSpPr>
          <p:nvPr>
            <p:ph type="body" idx="1"/>
          </p:nvPr>
        </p:nvSpPr>
        <p:spPr>
          <a:noFill/>
          <a:ln/>
        </p:spPr>
        <p:txBody>
          <a:bodyPr/>
          <a:lstStyle/>
          <a:p>
            <a:pPr eaLnBrk="1" hangingPunct="1"/>
            <a:r>
              <a:rPr lang="en-US" baseline="0" dirty="0" smtClean="0"/>
              <a:t>The pattern of settlement in areas underlain by carbonate rocks was repeated many, many times throughout the Valley and Ridge Province - a great example of how geology influences human behavior.</a:t>
            </a:r>
            <a:endParaRPr lang="en-US"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4" name="Rectangle 7"/>
          <p:cNvSpPr>
            <a:spLocks noGrp="1" noChangeArrowheads="1"/>
          </p:cNvSpPr>
          <p:nvPr>
            <p:ph type="sldNum" sz="quarter" idx="5"/>
          </p:nvPr>
        </p:nvSpPr>
        <p:spPr>
          <a:noFill/>
        </p:spPr>
        <p:txBody>
          <a:bodyPr/>
          <a:lstStyle/>
          <a:p>
            <a:fld id="{3BCCA561-7278-466D-8FB6-944BB0474870}" type="slidenum">
              <a:rPr lang="en-US" smtClean="0"/>
              <a:pPr/>
              <a:t>22</a:t>
            </a:fld>
            <a:endParaRPr lang="en-US" smtClean="0"/>
          </a:p>
        </p:txBody>
      </p:sp>
      <p:sp>
        <p:nvSpPr>
          <p:cNvPr id="468995" name="Rectangle 2"/>
          <p:cNvSpPr>
            <a:spLocks noGrp="1" noRot="1" noChangeAspect="1" noChangeArrowheads="1" noTextEdit="1"/>
          </p:cNvSpPr>
          <p:nvPr>
            <p:ph type="sldImg"/>
          </p:nvPr>
        </p:nvSpPr>
        <p:spPr>
          <a:ln/>
        </p:spPr>
      </p:sp>
      <p:sp>
        <p:nvSpPr>
          <p:cNvPr id="468996" name="Rectangle 3"/>
          <p:cNvSpPr>
            <a:spLocks noGrp="1" noChangeArrowheads="1"/>
          </p:cNvSpPr>
          <p:nvPr>
            <p:ph type="body" idx="1"/>
          </p:nvPr>
        </p:nvSpPr>
        <p:spPr>
          <a:noFill/>
          <a:ln/>
        </p:spPr>
        <p:txBody>
          <a:bodyPr/>
          <a:lstStyle/>
          <a:p>
            <a:pPr eaLnBrk="1" hangingPunct="1"/>
            <a:r>
              <a:rPr lang="en-US" dirty="0" smtClean="0"/>
              <a:t>On this bedrock and structure map of Cades Cove in the Great Smoky Mountains National Park</a:t>
            </a:r>
            <a:r>
              <a:rPr lang="en-US" baseline="0" dirty="0" smtClean="0"/>
              <a:t> you can see the exposed carbonates in the thrust window in blue surrounded by various late Proterozoic rocks. On geologic maps thrust faults are always shown with a saw-toothed pattern and the teeth always point towards the rocks that lay above the fault.</a:t>
            </a:r>
            <a:endParaRPr lang="en-US"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2" name="Rectangle 7"/>
          <p:cNvSpPr>
            <a:spLocks noGrp="1" noChangeArrowheads="1"/>
          </p:cNvSpPr>
          <p:nvPr>
            <p:ph type="sldNum" sz="quarter" idx="5"/>
          </p:nvPr>
        </p:nvSpPr>
        <p:spPr>
          <a:noFill/>
        </p:spPr>
        <p:txBody>
          <a:bodyPr/>
          <a:lstStyle/>
          <a:p>
            <a:fld id="{61E94860-A5CA-4730-A1D7-1EB86BE36FA6}" type="slidenum">
              <a:rPr lang="en-US" smtClean="0"/>
              <a:pPr/>
              <a:t>23</a:t>
            </a:fld>
            <a:endParaRPr lang="en-US" smtClean="0"/>
          </a:p>
        </p:txBody>
      </p:sp>
      <p:sp>
        <p:nvSpPr>
          <p:cNvPr id="471043" name="Rectangle 2"/>
          <p:cNvSpPr>
            <a:spLocks noGrp="1" noRot="1" noChangeAspect="1" noChangeArrowheads="1" noTextEdit="1"/>
          </p:cNvSpPr>
          <p:nvPr>
            <p:ph type="sldImg"/>
          </p:nvPr>
        </p:nvSpPr>
        <p:spPr>
          <a:ln/>
        </p:spPr>
      </p:sp>
      <p:sp>
        <p:nvSpPr>
          <p:cNvPr id="471044" name="Rectangle 3"/>
          <p:cNvSpPr>
            <a:spLocks noGrp="1" noChangeArrowheads="1"/>
          </p:cNvSpPr>
          <p:nvPr>
            <p:ph type="body" idx="1"/>
          </p:nvPr>
        </p:nvSpPr>
        <p:spPr>
          <a:noFill/>
          <a:ln/>
        </p:spPr>
        <p:txBody>
          <a:bodyPr/>
          <a:lstStyle/>
          <a:p>
            <a:pPr eaLnBrk="1" hangingPunct="1"/>
            <a:r>
              <a:rPr lang="en-US" dirty="0" smtClean="0"/>
              <a:t>If we place</a:t>
            </a:r>
            <a:r>
              <a:rPr lang="en-US" baseline="0" dirty="0" smtClean="0"/>
              <a:t> a similar symbol at the base of the Himalayas in India, the teeth would point away from India but toward Nepal and Mongolia which are thrust on top of India.</a:t>
            </a:r>
            <a:endParaRPr lang="en-US"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2" name="Rectangle 7"/>
          <p:cNvSpPr>
            <a:spLocks noGrp="1" noChangeArrowheads="1"/>
          </p:cNvSpPr>
          <p:nvPr>
            <p:ph type="sldNum" sz="quarter" idx="5"/>
          </p:nvPr>
        </p:nvSpPr>
        <p:spPr>
          <a:noFill/>
        </p:spPr>
        <p:txBody>
          <a:bodyPr/>
          <a:lstStyle/>
          <a:p>
            <a:fld id="{61E94860-A5CA-4730-A1D7-1EB86BE36FA6}" type="slidenum">
              <a:rPr lang="en-US" smtClean="0"/>
              <a:pPr/>
              <a:t>24</a:t>
            </a:fld>
            <a:endParaRPr lang="en-US" smtClean="0"/>
          </a:p>
        </p:txBody>
      </p:sp>
      <p:sp>
        <p:nvSpPr>
          <p:cNvPr id="471043" name="Rectangle 2"/>
          <p:cNvSpPr>
            <a:spLocks noGrp="1" noRot="1" noChangeAspect="1" noChangeArrowheads="1" noTextEdit="1"/>
          </p:cNvSpPr>
          <p:nvPr>
            <p:ph type="sldImg"/>
          </p:nvPr>
        </p:nvSpPr>
        <p:spPr>
          <a:ln/>
        </p:spPr>
      </p:sp>
      <p:sp>
        <p:nvSpPr>
          <p:cNvPr id="471044" name="Rectangle 3"/>
          <p:cNvSpPr>
            <a:spLocks noGrp="1" noChangeArrowheads="1"/>
          </p:cNvSpPr>
          <p:nvPr>
            <p:ph type="body" idx="1"/>
          </p:nvPr>
        </p:nvSpPr>
        <p:spPr>
          <a:noFill/>
          <a:ln/>
        </p:spPr>
        <p:txBody>
          <a:bodyPr/>
          <a:lstStyle/>
          <a:p>
            <a:pPr eaLnBrk="1" hangingPunct="1"/>
            <a:r>
              <a:rPr lang="en-US" dirty="0" smtClean="0"/>
              <a:t>The Himalayas</a:t>
            </a:r>
            <a:r>
              <a:rPr lang="en-US" baseline="0" dirty="0" smtClean="0"/>
              <a:t> provide a modern analogue to the mountains built by the </a:t>
            </a:r>
            <a:r>
              <a:rPr lang="en-US" dirty="0" smtClean="0"/>
              <a:t>Late Paleozoic Alleghenian orogeny</a:t>
            </a:r>
            <a:r>
              <a:rPr lang="en-US" baseline="0" dirty="0" smtClean="0"/>
              <a:t> - the bulk of which would have been made of Africa, thrusting over the North American craton. </a:t>
            </a:r>
            <a:r>
              <a:rPr lang="en-US" dirty="0" smtClean="0"/>
              <a:t>One of the main differences in this uniformitarianism-based</a:t>
            </a:r>
            <a:r>
              <a:rPr lang="en-US" baseline="0" dirty="0" smtClean="0"/>
              <a:t> thought experiment is </a:t>
            </a:r>
            <a:r>
              <a:rPr lang="en-US" dirty="0" smtClean="0"/>
              <a:t>that relative sea level was higher during the Alleghenian orogeny and, so, much of North America was under water (the Absaroka</a:t>
            </a:r>
            <a:r>
              <a:rPr lang="en-US" baseline="0" dirty="0" smtClean="0"/>
              <a:t> epicontinental sea)</a:t>
            </a:r>
            <a:r>
              <a:rPr lang="en-US" dirty="0" smtClean="0"/>
              <a:t>. During the climax of</a:t>
            </a:r>
            <a:r>
              <a:rPr lang="en-US" baseline="0" dirty="0" smtClean="0"/>
              <a:t> the Alleghenian orogeny (during the Late Pennsylvanian) the s</a:t>
            </a:r>
            <a:r>
              <a:rPr lang="en-US" dirty="0" smtClean="0"/>
              <a:t>ediments eroding from the Allegheny mountains poured into the adjacent sea,</a:t>
            </a:r>
            <a:r>
              <a:rPr lang="en-US" baseline="0" dirty="0" smtClean="0"/>
              <a:t> </a:t>
            </a:r>
            <a:r>
              <a:rPr lang="en-US" dirty="0" smtClean="0"/>
              <a:t>building deltas</a:t>
            </a:r>
            <a:r>
              <a:rPr lang="en-US" baseline="0" dirty="0" smtClean="0"/>
              <a:t> </a:t>
            </a:r>
            <a:r>
              <a:rPr lang="en-US" dirty="0" smtClean="0"/>
              <a:t>and the coal swamps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baseline="0" dirty="0" smtClean="0"/>
              <a:t>… which produced the vast quantities of Appalachian coal mined today. </a:t>
            </a:r>
            <a:endParaRPr lang="en-US" dirty="0" smtClean="0"/>
          </a:p>
        </p:txBody>
      </p:sp>
      <p:sp>
        <p:nvSpPr>
          <p:cNvPr id="4" name="Slide Number Placeholder 3"/>
          <p:cNvSpPr>
            <a:spLocks noGrp="1"/>
          </p:cNvSpPr>
          <p:nvPr>
            <p:ph type="sldNum" sz="quarter" idx="10"/>
          </p:nvPr>
        </p:nvSpPr>
        <p:spPr/>
        <p:txBody>
          <a:bodyPr/>
          <a:lstStyle/>
          <a:p>
            <a:pPr>
              <a:defRPr/>
            </a:pPr>
            <a:fld id="{72A665DE-7741-4A6B-B8B7-CDF56EAD4A19}" type="slidenum">
              <a:rPr lang="en-US" smtClean="0"/>
              <a:pPr>
                <a:defRPr/>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Rectangle 7"/>
          <p:cNvSpPr>
            <a:spLocks noGrp="1" noChangeArrowheads="1"/>
          </p:cNvSpPr>
          <p:nvPr>
            <p:ph type="sldNum" sz="quarter" idx="5"/>
          </p:nvPr>
        </p:nvSpPr>
        <p:spPr>
          <a:noFill/>
        </p:spPr>
        <p:txBody>
          <a:bodyPr/>
          <a:lstStyle/>
          <a:p>
            <a:fld id="{1A22BF95-DC67-4BEC-9506-068BADD9531A}" type="slidenum">
              <a:rPr lang="en-US" smtClean="0"/>
              <a:pPr/>
              <a:t>26</a:t>
            </a:fld>
            <a:endParaRPr lang="en-US" smtClean="0"/>
          </a:p>
        </p:txBody>
      </p:sp>
      <p:sp>
        <p:nvSpPr>
          <p:cNvPr id="459779" name="Rectangle 2"/>
          <p:cNvSpPr>
            <a:spLocks noGrp="1" noRot="1" noChangeAspect="1" noChangeArrowheads="1" noTextEdit="1"/>
          </p:cNvSpPr>
          <p:nvPr>
            <p:ph type="sldImg"/>
          </p:nvPr>
        </p:nvSpPr>
        <p:spPr>
          <a:ln/>
        </p:spPr>
      </p:sp>
      <p:sp>
        <p:nvSpPr>
          <p:cNvPr id="459780" name="Rectangle 3"/>
          <p:cNvSpPr>
            <a:spLocks noGrp="1" noChangeArrowheads="1"/>
          </p:cNvSpPr>
          <p:nvPr>
            <p:ph type="body" idx="1"/>
          </p:nvPr>
        </p:nvSpPr>
        <p:spPr>
          <a:noFill/>
          <a:ln/>
        </p:spPr>
        <p:txBody>
          <a:bodyPr/>
          <a:lstStyle/>
          <a:p>
            <a:pPr eaLnBrk="1" hangingPunct="1"/>
            <a:r>
              <a:rPr lang="en-US" dirty="0" smtClean="0"/>
              <a:t>The Alleghenian lasted for</a:t>
            </a:r>
            <a:r>
              <a:rPr lang="en-US" baseline="0" dirty="0" smtClean="0"/>
              <a:t> a long, long time. It started in the Late Mississippian and it wasn’t over until the Late Permian when the mountains had completely worn down and the foreland basins had been filled.</a:t>
            </a:r>
            <a:endParaRPr lang="en-US" dirty="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p:cNvSpPr>
            <a:spLocks noGrp="1" noChangeArrowheads="1"/>
          </p:cNvSpPr>
          <p:nvPr>
            <p:ph type="sldNum" sz="quarter" idx="5"/>
          </p:nvPr>
        </p:nvSpPr>
        <p:spPr>
          <a:noFill/>
        </p:spPr>
        <p:txBody>
          <a:bodyPr/>
          <a:lstStyle/>
          <a:p>
            <a:fld id="{B314D04B-D825-4244-8D97-A0463E85B4AF}" type="slidenum">
              <a:rPr lang="en-US" smtClean="0"/>
              <a:pPr/>
              <a:t>27</a:t>
            </a:fld>
            <a:endParaRPr lang="en-US" smtClean="0"/>
          </a:p>
        </p:txBody>
      </p:sp>
      <p:sp>
        <p:nvSpPr>
          <p:cNvPr id="278531" name="Rectangle 2"/>
          <p:cNvSpPr>
            <a:spLocks noGrp="1" noRot="1" noChangeAspect="1" noChangeArrowheads="1" noTextEdit="1"/>
          </p:cNvSpPr>
          <p:nvPr>
            <p:ph type="sldImg"/>
          </p:nvPr>
        </p:nvSpPr>
        <p:spPr>
          <a:ln/>
        </p:spPr>
      </p:sp>
      <p:sp>
        <p:nvSpPr>
          <p:cNvPr id="278532" name="Rectangle 3"/>
          <p:cNvSpPr>
            <a:spLocks noGrp="1" noChangeArrowheads="1"/>
          </p:cNvSpPr>
          <p:nvPr>
            <p:ph type="body" idx="1"/>
          </p:nvPr>
        </p:nvSpPr>
        <p:spPr>
          <a:noFill/>
          <a:ln/>
        </p:spPr>
        <p:txBody>
          <a:bodyPr/>
          <a:lstStyle/>
          <a:p>
            <a:pPr eaLnBrk="1" hangingPunct="1"/>
            <a:r>
              <a:rPr lang="en-US" dirty="0" smtClean="0"/>
              <a:t>Thus the supercontinent cycle that began with the Late</a:t>
            </a:r>
            <a:r>
              <a:rPr lang="en-US" baseline="0" dirty="0" smtClean="0"/>
              <a:t> Proterozoic rifting of Pannotia (or Rodinia if you prefer) ends with the peneplanation of Pangaea some 320 million years later. All three of our Appalachian Parks were peneplaned, but none display particularly good records of the event. The massive supercontinent of Pangaea lasted about 50 million years, …</a:t>
            </a:r>
            <a:endParaRPr lang="en-US" dirty="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p:cNvSpPr>
            <a:spLocks noGrp="1" noChangeArrowheads="1"/>
          </p:cNvSpPr>
          <p:nvPr>
            <p:ph type="sldNum" sz="quarter" idx="5"/>
          </p:nvPr>
        </p:nvSpPr>
        <p:spPr>
          <a:noFill/>
        </p:spPr>
        <p:txBody>
          <a:bodyPr/>
          <a:lstStyle/>
          <a:p>
            <a:fld id="{B314D04B-D825-4244-8D97-A0463E85B4AF}" type="slidenum">
              <a:rPr lang="en-US" smtClean="0"/>
              <a:pPr/>
              <a:t>28</a:t>
            </a:fld>
            <a:endParaRPr lang="en-US" smtClean="0"/>
          </a:p>
        </p:txBody>
      </p:sp>
      <p:sp>
        <p:nvSpPr>
          <p:cNvPr id="278531" name="Rectangle 2"/>
          <p:cNvSpPr>
            <a:spLocks noGrp="1" noRot="1" noChangeAspect="1" noChangeArrowheads="1" noTextEdit="1"/>
          </p:cNvSpPr>
          <p:nvPr>
            <p:ph type="sldImg"/>
          </p:nvPr>
        </p:nvSpPr>
        <p:spPr>
          <a:ln/>
        </p:spPr>
      </p:sp>
      <p:sp>
        <p:nvSpPr>
          <p:cNvPr id="278532" name="Rectangle 3"/>
          <p:cNvSpPr>
            <a:spLocks noGrp="1" noChangeArrowheads="1"/>
          </p:cNvSpPr>
          <p:nvPr>
            <p:ph type="body" idx="1"/>
          </p:nvPr>
        </p:nvSpPr>
        <p:spPr>
          <a:noFill/>
          <a:ln/>
        </p:spPr>
        <p:txBody>
          <a:bodyPr/>
          <a:lstStyle/>
          <a:p>
            <a:pPr eaLnBrk="1" hangingPunct="1"/>
            <a:r>
              <a:rPr lang="en-US" dirty="0" smtClean="0"/>
              <a:t>… until,</a:t>
            </a:r>
            <a:r>
              <a:rPr lang="en-US" baseline="0" dirty="0" smtClean="0"/>
              <a:t> like all supercontinents, it succumbs to the tensional forces associated with a newly initiated hot spot (mantle plume) and undergoes rifting about 200 million years ago.</a:t>
            </a:r>
            <a:endParaRPr lang="en-US" dirty="0"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6" name="Rectangle 7"/>
          <p:cNvSpPr>
            <a:spLocks noGrp="1" noChangeArrowheads="1"/>
          </p:cNvSpPr>
          <p:nvPr>
            <p:ph type="sldNum" sz="quarter" idx="5"/>
          </p:nvPr>
        </p:nvSpPr>
        <p:spPr>
          <a:noFill/>
        </p:spPr>
        <p:txBody>
          <a:bodyPr/>
          <a:lstStyle/>
          <a:p>
            <a:fld id="{883AC99B-664F-4943-869B-573F7F276F37}" type="slidenum">
              <a:rPr lang="en-US" smtClean="0"/>
              <a:pPr/>
              <a:t>29</a:t>
            </a:fld>
            <a:endParaRPr lang="en-US" smtClean="0"/>
          </a:p>
        </p:txBody>
      </p:sp>
      <p:sp>
        <p:nvSpPr>
          <p:cNvPr id="472067" name="Rectangle 2"/>
          <p:cNvSpPr>
            <a:spLocks noGrp="1" noRot="1" noChangeAspect="1" noChangeArrowheads="1" noTextEdit="1"/>
          </p:cNvSpPr>
          <p:nvPr>
            <p:ph type="sldImg"/>
          </p:nvPr>
        </p:nvSpPr>
        <p:spPr>
          <a:ln/>
        </p:spPr>
      </p:sp>
      <p:sp>
        <p:nvSpPr>
          <p:cNvPr id="472068" name="Rectangle 3"/>
          <p:cNvSpPr>
            <a:spLocks noGrp="1" noChangeArrowheads="1"/>
          </p:cNvSpPr>
          <p:nvPr>
            <p:ph type="body" idx="1"/>
          </p:nvPr>
        </p:nvSpPr>
        <p:spPr>
          <a:noFill/>
          <a:ln/>
        </p:spPr>
        <p:txBody>
          <a:bodyPr/>
          <a:lstStyle/>
          <a:p>
            <a:pPr eaLnBrk="1" hangingPunct="1"/>
            <a:r>
              <a:rPr lang="en-US" dirty="0" smtClean="0"/>
              <a:t>Rift</a:t>
            </a:r>
            <a:r>
              <a:rPr lang="en-US" baseline="0" dirty="0" smtClean="0"/>
              <a:t> valleys opened along the entire length of the peneplaned Alleghenian mountains during the Late Triassic to Lower Jurassic.</a:t>
            </a:r>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For a time, the </a:t>
            </a:r>
            <a:r>
              <a:rPr lang="en-US" baseline="0" dirty="0" smtClean="0"/>
              <a:t>Mississippian reef builders are blissfully unaware of the tectonic catastrophe that will soon cause 87% of all fossil families to go extinct.</a:t>
            </a:r>
            <a:endParaRPr lang="en-US" dirty="0" smtClean="0"/>
          </a:p>
        </p:txBody>
      </p:sp>
      <p:sp>
        <p:nvSpPr>
          <p:cNvPr id="4" name="Slide Number Placeholder 3"/>
          <p:cNvSpPr>
            <a:spLocks noGrp="1"/>
          </p:cNvSpPr>
          <p:nvPr>
            <p:ph type="sldNum" sz="quarter" idx="10"/>
          </p:nvPr>
        </p:nvSpPr>
        <p:spPr/>
        <p:txBody>
          <a:bodyPr/>
          <a:lstStyle/>
          <a:p>
            <a:pPr>
              <a:defRPr/>
            </a:pPr>
            <a:fld id="{72A665DE-7741-4A6B-B8B7-CDF56EAD4A19}" type="slidenum">
              <a:rPr lang="en-US" smtClean="0"/>
              <a:pPr>
                <a:defRPr/>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p:cNvSpPr>
            <a:spLocks noGrp="1" noChangeArrowheads="1"/>
          </p:cNvSpPr>
          <p:nvPr>
            <p:ph type="sldNum" sz="quarter" idx="5"/>
          </p:nvPr>
        </p:nvSpPr>
        <p:spPr>
          <a:noFill/>
        </p:spPr>
        <p:txBody>
          <a:bodyPr/>
          <a:lstStyle/>
          <a:p>
            <a:fld id="{B314D04B-D825-4244-8D97-A0463E85B4AF}" type="slidenum">
              <a:rPr lang="en-US" smtClean="0"/>
              <a:pPr/>
              <a:t>30</a:t>
            </a:fld>
            <a:endParaRPr lang="en-US" smtClean="0"/>
          </a:p>
        </p:txBody>
      </p:sp>
      <p:sp>
        <p:nvSpPr>
          <p:cNvPr id="278531" name="Rectangle 2"/>
          <p:cNvSpPr>
            <a:spLocks noGrp="1" noRot="1" noChangeAspect="1" noChangeArrowheads="1" noTextEdit="1"/>
          </p:cNvSpPr>
          <p:nvPr>
            <p:ph type="sldImg"/>
          </p:nvPr>
        </p:nvSpPr>
        <p:spPr>
          <a:ln/>
        </p:spPr>
      </p:sp>
      <p:sp>
        <p:nvSpPr>
          <p:cNvPr id="278532"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 Although none</a:t>
            </a:r>
            <a:r>
              <a:rPr lang="en-US" baseline="0" dirty="0" smtClean="0"/>
              <a:t> </a:t>
            </a:r>
            <a:r>
              <a:rPr lang="en-US" dirty="0" smtClean="0"/>
              <a:t>of our three parks actually </a:t>
            </a:r>
            <a:r>
              <a:rPr lang="en-US" baseline="0" dirty="0" smtClean="0"/>
              <a:t>preserve any of the rift valley sediments</a:t>
            </a:r>
            <a:r>
              <a:rPr lang="en-US" dirty="0" smtClean="0"/>
              <a:t>, Shenandoah</a:t>
            </a:r>
            <a:r>
              <a:rPr lang="en-US" baseline="0" dirty="0" smtClean="0"/>
              <a:t> …</a:t>
            </a:r>
            <a:endParaRPr lang="en-US" dirty="0"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Rectangle 7"/>
          <p:cNvSpPr>
            <a:spLocks noGrp="1" noChangeArrowheads="1"/>
          </p:cNvSpPr>
          <p:nvPr>
            <p:ph type="sldNum" sz="quarter" idx="5"/>
          </p:nvPr>
        </p:nvSpPr>
        <p:spPr>
          <a:noFill/>
        </p:spPr>
        <p:txBody>
          <a:bodyPr/>
          <a:lstStyle/>
          <a:p>
            <a:fld id="{DAE0B3DB-3CD7-4F08-AB99-2D77127EE9D2}" type="slidenum">
              <a:rPr lang="en-US" smtClean="0"/>
              <a:pPr/>
              <a:t>31</a:t>
            </a:fld>
            <a:endParaRPr lang="en-US" smtClean="0"/>
          </a:p>
        </p:txBody>
      </p:sp>
      <p:sp>
        <p:nvSpPr>
          <p:cNvPr id="474115" name="Rectangle 2"/>
          <p:cNvSpPr>
            <a:spLocks noGrp="1" noRot="1" noChangeAspect="1" noChangeArrowheads="1" noTextEdit="1"/>
          </p:cNvSpPr>
          <p:nvPr>
            <p:ph type="sldImg"/>
          </p:nvPr>
        </p:nvSpPr>
        <p:spPr>
          <a:ln/>
        </p:spPr>
      </p:sp>
      <p:sp>
        <p:nvSpPr>
          <p:cNvPr id="474116"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 </a:t>
            </a:r>
            <a:r>
              <a:rPr lang="en-US" baseline="0" dirty="0" smtClean="0"/>
              <a:t>lies very close to one of the Triassic rift basins, which are mostly located in the Piedmont province. None of these rift basins extended to the point where oceanic crust was produced. That boundary lay well to the east of the current Atlantic shoreline in North America.</a:t>
            </a:r>
            <a:endParaRPr lang="en-US" dirty="0"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0" name="Rectangle 7"/>
          <p:cNvSpPr>
            <a:spLocks noGrp="1" noChangeArrowheads="1"/>
          </p:cNvSpPr>
          <p:nvPr>
            <p:ph type="sldNum" sz="quarter" idx="5"/>
          </p:nvPr>
        </p:nvSpPr>
        <p:spPr>
          <a:noFill/>
        </p:spPr>
        <p:txBody>
          <a:bodyPr/>
          <a:lstStyle/>
          <a:p>
            <a:fld id="{B5F49C50-2CCE-4C46-9DCC-3089CEAAC121}" type="slidenum">
              <a:rPr lang="en-US" smtClean="0"/>
              <a:pPr/>
              <a:t>32</a:t>
            </a:fld>
            <a:endParaRPr lang="en-US" smtClean="0"/>
          </a:p>
        </p:txBody>
      </p:sp>
      <p:sp>
        <p:nvSpPr>
          <p:cNvPr id="473091" name="Rectangle 2"/>
          <p:cNvSpPr>
            <a:spLocks noGrp="1" noRot="1" noChangeAspect="1" noChangeArrowheads="1" noTextEdit="1"/>
          </p:cNvSpPr>
          <p:nvPr>
            <p:ph type="sldImg"/>
          </p:nvPr>
        </p:nvSpPr>
        <p:spPr>
          <a:ln/>
        </p:spPr>
      </p:sp>
      <p:sp>
        <p:nvSpPr>
          <p:cNvPr id="473092" name="Rectangle 3"/>
          <p:cNvSpPr>
            <a:spLocks noGrp="1" noChangeArrowheads="1"/>
          </p:cNvSpPr>
          <p:nvPr>
            <p:ph type="body" idx="1"/>
          </p:nvPr>
        </p:nvSpPr>
        <p:spPr>
          <a:noFill/>
          <a:ln/>
        </p:spPr>
        <p:txBody>
          <a:bodyPr/>
          <a:lstStyle/>
          <a:p>
            <a:pPr eaLnBrk="1" hangingPunct="1"/>
            <a:r>
              <a:rPr lang="en-US" dirty="0" smtClean="0"/>
              <a:t>Thus rifting was not symmetrical. Like a lopsided divorce settlement, the union</a:t>
            </a:r>
            <a:r>
              <a:rPr lang="en-US" baseline="0" dirty="0" smtClean="0"/>
              <a:t> and subsequent separation of </a:t>
            </a:r>
            <a:r>
              <a:rPr lang="en-US" dirty="0" smtClean="0"/>
              <a:t>North America</a:t>
            </a:r>
            <a:r>
              <a:rPr lang="en-US" baseline="0" dirty="0" smtClean="0"/>
              <a:t> and Africa left North America with all the marriage-accumulated wealth – in this case, the terranes accreted by the Taconic and Acadian orogenies. </a:t>
            </a:r>
            <a:endParaRPr lang="en-US" dirty="0"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0" name="Rectangle 7"/>
          <p:cNvSpPr>
            <a:spLocks noGrp="1" noChangeArrowheads="1"/>
          </p:cNvSpPr>
          <p:nvPr>
            <p:ph type="sldNum" sz="quarter" idx="5"/>
          </p:nvPr>
        </p:nvSpPr>
        <p:spPr>
          <a:noFill/>
        </p:spPr>
        <p:txBody>
          <a:bodyPr/>
          <a:lstStyle/>
          <a:p>
            <a:fld id="{B5F49C50-2CCE-4C46-9DCC-3089CEAAC121}" type="slidenum">
              <a:rPr lang="en-US" smtClean="0"/>
              <a:pPr/>
              <a:t>33</a:t>
            </a:fld>
            <a:endParaRPr lang="en-US" smtClean="0"/>
          </a:p>
        </p:txBody>
      </p:sp>
      <p:sp>
        <p:nvSpPr>
          <p:cNvPr id="473091" name="Rectangle 2"/>
          <p:cNvSpPr>
            <a:spLocks noGrp="1" noRot="1" noChangeAspect="1" noChangeArrowheads="1" noTextEdit="1"/>
          </p:cNvSpPr>
          <p:nvPr>
            <p:ph type="sldImg"/>
          </p:nvPr>
        </p:nvSpPr>
        <p:spPr>
          <a:ln/>
        </p:spPr>
      </p:sp>
      <p:sp>
        <p:nvSpPr>
          <p:cNvPr id="473092" name="Rectangle 3"/>
          <p:cNvSpPr>
            <a:spLocks noGrp="1" noChangeArrowheads="1"/>
          </p:cNvSpPr>
          <p:nvPr>
            <p:ph type="body" idx="1"/>
          </p:nvPr>
        </p:nvSpPr>
        <p:spPr>
          <a:noFill/>
          <a:ln/>
        </p:spPr>
        <p:txBody>
          <a:bodyPr/>
          <a:lstStyle/>
          <a:p>
            <a:pPr eaLnBrk="1" hangingPunct="1"/>
            <a:r>
              <a:rPr lang="en-US" baseline="0" dirty="0" smtClean="0"/>
              <a:t>Or if you prefer a different analogy, North America got custody of the children – Tac and Avalonia. Poor Africa was not only left alone, but because it was thrust over North America during the Alleghenian, it bore the cost of peneplanation far greater than did North America and thus left the marriage with a sizeable chunk of its pre-marriage real estate missing.</a:t>
            </a:r>
            <a:endParaRPr lang="en-US" dirty="0"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2" name="Rectangle 7"/>
          <p:cNvSpPr>
            <a:spLocks noGrp="1" noChangeArrowheads="1"/>
          </p:cNvSpPr>
          <p:nvPr>
            <p:ph type="sldNum" sz="quarter" idx="5"/>
          </p:nvPr>
        </p:nvSpPr>
        <p:spPr>
          <a:noFill/>
        </p:spPr>
        <p:txBody>
          <a:bodyPr/>
          <a:lstStyle/>
          <a:p>
            <a:fld id="{0C9BB1CB-34BA-40C6-B103-9B0C8F520D29}" type="slidenum">
              <a:rPr lang="en-US" smtClean="0"/>
              <a:pPr/>
              <a:t>34</a:t>
            </a:fld>
            <a:endParaRPr lang="en-US" smtClean="0"/>
          </a:p>
        </p:txBody>
      </p:sp>
      <p:sp>
        <p:nvSpPr>
          <p:cNvPr id="476163" name="Rectangle 2"/>
          <p:cNvSpPr>
            <a:spLocks noGrp="1" noRot="1" noChangeAspect="1" noChangeArrowheads="1" noTextEdit="1"/>
          </p:cNvSpPr>
          <p:nvPr>
            <p:ph type="sldImg"/>
          </p:nvPr>
        </p:nvSpPr>
        <p:spPr>
          <a:ln/>
        </p:spPr>
      </p:sp>
      <p:sp>
        <p:nvSpPr>
          <p:cNvPr id="476164" name="Rectangle 3"/>
          <p:cNvSpPr>
            <a:spLocks noGrp="1" noChangeArrowheads="1"/>
          </p:cNvSpPr>
          <p:nvPr>
            <p:ph type="body" idx="1"/>
          </p:nvPr>
        </p:nvSpPr>
        <p:spPr>
          <a:noFill/>
          <a:ln/>
        </p:spPr>
        <p:txBody>
          <a:bodyPr/>
          <a:lstStyle/>
          <a:p>
            <a:pPr eaLnBrk="1" hangingPunct="1"/>
            <a:r>
              <a:rPr lang="en-US" dirty="0" smtClean="0"/>
              <a:t>North</a:t>
            </a:r>
            <a:r>
              <a:rPr lang="en-US" baseline="0" dirty="0" smtClean="0"/>
              <a:t> America even got the divorce records – the axial rift! </a:t>
            </a:r>
            <a:endParaRPr lang="en-US" dirty="0"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Rectangle 7"/>
          <p:cNvSpPr>
            <a:spLocks noGrp="1" noChangeArrowheads="1"/>
          </p:cNvSpPr>
          <p:nvPr>
            <p:ph type="sldNum" sz="quarter" idx="5"/>
          </p:nvPr>
        </p:nvSpPr>
        <p:spPr>
          <a:noFill/>
        </p:spPr>
        <p:txBody>
          <a:bodyPr/>
          <a:lstStyle/>
          <a:p>
            <a:fld id="{2F50A139-FE95-4137-A7F9-AC0657FB0184}" type="slidenum">
              <a:rPr lang="en-US" smtClean="0"/>
              <a:pPr/>
              <a:t>35</a:t>
            </a:fld>
            <a:endParaRPr lang="en-US" smtClean="0"/>
          </a:p>
        </p:txBody>
      </p:sp>
      <p:sp>
        <p:nvSpPr>
          <p:cNvPr id="475139" name="Rectangle 2"/>
          <p:cNvSpPr>
            <a:spLocks noGrp="1" noRot="1" noChangeAspect="1" noChangeArrowheads="1" noTextEdit="1"/>
          </p:cNvSpPr>
          <p:nvPr>
            <p:ph type="sldImg"/>
          </p:nvPr>
        </p:nvSpPr>
        <p:spPr>
          <a:ln/>
        </p:spPr>
      </p:sp>
      <p:sp>
        <p:nvSpPr>
          <p:cNvPr id="475140" name="Rectangle 3"/>
          <p:cNvSpPr>
            <a:spLocks noGrp="1" noChangeArrowheads="1"/>
          </p:cNvSpPr>
          <p:nvPr>
            <p:ph type="body" idx="1"/>
          </p:nvPr>
        </p:nvSpPr>
        <p:spPr>
          <a:noFill/>
          <a:ln/>
        </p:spPr>
        <p:txBody>
          <a:bodyPr/>
          <a:lstStyle/>
          <a:p>
            <a:pPr eaLnBrk="1" hangingPunct="1"/>
            <a:r>
              <a:rPr lang="en-US" dirty="0" smtClean="0"/>
              <a:t>But</a:t>
            </a:r>
            <a:r>
              <a:rPr lang="en-US" baseline="0" dirty="0" smtClean="0"/>
              <a:t> life goes on after divorce and both divergent continental margins got on with the process of rebuilding. The old rifts are now completely covered by thick DCM sediments on the continental shelf and coastal plain.  One day in the distant geologic future those sediments may be thrust upwards into majestic, collision-built mountains should North America and Africa rekindle their tectonic attractions and reunite. Although they’ve done it twice before, there’s no guarantee that North America will reunite with Africa. However, if the Wilson Cycle is true to its promise, both continents will remarry, just not necessarily to one another. They may find different super-continental partners once the Atlantic ocean floor which separates them has fully sunk back into the mantle.  No matter who they hook up with, subduction always leads to orogeny.</a:t>
            </a:r>
            <a:endParaRPr lang="en-US" dirty="0"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p:cNvSpPr>
            <a:spLocks noGrp="1" noChangeArrowheads="1"/>
          </p:cNvSpPr>
          <p:nvPr>
            <p:ph type="sldNum" sz="quarter" idx="5"/>
          </p:nvPr>
        </p:nvSpPr>
        <p:spPr>
          <a:noFill/>
        </p:spPr>
        <p:txBody>
          <a:bodyPr/>
          <a:lstStyle/>
          <a:p>
            <a:fld id="{B314D04B-D825-4244-8D97-A0463E85B4AF}" type="slidenum">
              <a:rPr lang="en-US" smtClean="0"/>
              <a:pPr/>
              <a:t>36</a:t>
            </a:fld>
            <a:endParaRPr lang="en-US" smtClean="0"/>
          </a:p>
        </p:txBody>
      </p:sp>
      <p:sp>
        <p:nvSpPr>
          <p:cNvPr id="278531" name="Rectangle 2"/>
          <p:cNvSpPr>
            <a:spLocks noGrp="1" noRot="1" noChangeAspect="1" noChangeArrowheads="1" noTextEdit="1"/>
          </p:cNvSpPr>
          <p:nvPr>
            <p:ph type="sldImg"/>
          </p:nvPr>
        </p:nvSpPr>
        <p:spPr>
          <a:ln/>
        </p:spPr>
      </p:sp>
      <p:sp>
        <p:nvSpPr>
          <p:cNvPr id="278532" name="Rectangle 3"/>
          <p:cNvSpPr>
            <a:spLocks noGrp="1" noChangeArrowheads="1"/>
          </p:cNvSpPr>
          <p:nvPr>
            <p:ph type="body" idx="1"/>
          </p:nvPr>
        </p:nvSpPr>
        <p:spPr>
          <a:noFill/>
          <a:ln/>
        </p:spPr>
        <p:txBody>
          <a:bodyPr/>
          <a:lstStyle/>
          <a:p>
            <a:pPr eaLnBrk="1" hangingPunct="1"/>
            <a:r>
              <a:rPr lang="en-US" dirty="0" smtClean="0"/>
              <a:t>But I’m getting ahead of the story. It turns out that more than just DCM sedimentation happened as the Atlantic</a:t>
            </a:r>
            <a:r>
              <a:rPr lang="en-US" baseline="0" dirty="0" smtClean="0"/>
              <a:t> widened.</a:t>
            </a:r>
            <a:endParaRPr lang="en-US" dirty="0"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That the</a:t>
            </a:r>
            <a:r>
              <a:rPr lang="en-US" baseline="0" dirty="0" smtClean="0"/>
              <a:t> Appalachian</a:t>
            </a:r>
            <a:r>
              <a:rPr lang="en-US" dirty="0" smtClean="0"/>
              <a:t> landscape has not been completely</a:t>
            </a:r>
            <a:r>
              <a:rPr lang="en-US" baseline="0" dirty="0" smtClean="0"/>
              <a:t> stable following the last period of peneplanation is evident in the</a:t>
            </a:r>
            <a:r>
              <a:rPr lang="en-US" dirty="0" smtClean="0"/>
              <a:t> distinctive pattern of long parallel ridges of nearly the same elevation separated by narrow valleys, and the narrow, steep sided “water gaps” that slash across those ridges. A little thought shows that the rivers flowing through the water gaps could not have cut those gaps </a:t>
            </a:r>
            <a:r>
              <a:rPr lang="en-US" i="1" dirty="0" smtClean="0"/>
              <a:t>after</a:t>
            </a:r>
            <a:r>
              <a:rPr lang="en-US" dirty="0" smtClean="0"/>
              <a:t> the mountains formed. To do so the water would have to flow uphill - and then erode down. The conclusion is that the rivers existed </a:t>
            </a:r>
            <a:r>
              <a:rPr lang="en-US" i="1" dirty="0" smtClean="0"/>
              <a:t>before</a:t>
            </a:r>
            <a:r>
              <a:rPr lang="en-US" dirty="0" smtClean="0"/>
              <a:t> the mountains. </a:t>
            </a:r>
          </a:p>
          <a:p>
            <a:endParaRPr lang="en-US" dirty="0"/>
          </a:p>
        </p:txBody>
      </p:sp>
      <p:sp>
        <p:nvSpPr>
          <p:cNvPr id="4" name="Slide Number Placeholder 3"/>
          <p:cNvSpPr>
            <a:spLocks noGrp="1"/>
          </p:cNvSpPr>
          <p:nvPr>
            <p:ph type="sldNum" sz="quarter" idx="10"/>
          </p:nvPr>
        </p:nvSpPr>
        <p:spPr/>
        <p:txBody>
          <a:bodyPr/>
          <a:lstStyle/>
          <a:p>
            <a:pPr>
              <a:defRPr/>
            </a:pPr>
            <a:fld id="{72A665DE-7741-4A6B-B8B7-CDF56EAD4A19}" type="slidenum">
              <a:rPr lang="en-US" smtClean="0"/>
              <a:pPr>
                <a:defRPr/>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Similarly, the near equal elevations of all the ridges seems to indicate that rocks underlying all the ridges were at one time eroded down to the same elevation, and that they have all been lifted up at the same time. Both of these lines of evidence lead to the conclusion that sometime in the Cretaceous or Cenozoic all of Appalachia had been eroded down …</a:t>
            </a:r>
            <a:endParaRPr lang="en-US" dirty="0"/>
          </a:p>
        </p:txBody>
      </p:sp>
      <p:sp>
        <p:nvSpPr>
          <p:cNvPr id="4" name="Slide Number Placeholder 3"/>
          <p:cNvSpPr>
            <a:spLocks noGrp="1"/>
          </p:cNvSpPr>
          <p:nvPr>
            <p:ph type="sldNum" sz="quarter" idx="10"/>
          </p:nvPr>
        </p:nvSpPr>
        <p:spPr/>
        <p:txBody>
          <a:bodyPr/>
          <a:lstStyle/>
          <a:p>
            <a:pPr>
              <a:defRPr/>
            </a:pPr>
            <a:fld id="{72A665DE-7741-4A6B-B8B7-CDF56EAD4A19}" type="slidenum">
              <a:rPr lang="en-US" smtClean="0"/>
              <a:pPr>
                <a:defRPr/>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 to another peneplain, flat all the way down to sea level, crossed by rivers draining the continent to the </a:t>
            </a:r>
            <a:r>
              <a:rPr lang="en-US" i="1" dirty="0" smtClean="0"/>
              <a:t>west.</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72A665DE-7741-4A6B-B8B7-CDF56EAD4A19}" type="slidenum">
              <a:rPr lang="en-US" smtClean="0"/>
              <a:pPr>
                <a:defRPr/>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Rectangle 7"/>
          <p:cNvSpPr>
            <a:spLocks noGrp="1" noChangeArrowheads="1"/>
          </p:cNvSpPr>
          <p:nvPr>
            <p:ph type="sldNum" sz="quarter" idx="5"/>
          </p:nvPr>
        </p:nvSpPr>
        <p:spPr>
          <a:noFill/>
        </p:spPr>
        <p:txBody>
          <a:bodyPr/>
          <a:lstStyle/>
          <a:p>
            <a:fld id="{58570C64-7571-4B0E-9EA0-DC9BD4F5A011}" type="slidenum">
              <a:rPr lang="en-US" smtClean="0"/>
              <a:pPr/>
              <a:t>4</a:t>
            </a:fld>
            <a:endParaRPr lang="en-US" smtClean="0"/>
          </a:p>
        </p:txBody>
      </p:sp>
      <p:sp>
        <p:nvSpPr>
          <p:cNvPr id="458755" name="Rectangle 2"/>
          <p:cNvSpPr>
            <a:spLocks noGrp="1" noRot="1" noChangeAspect="1" noChangeArrowheads="1" noTextEdit="1"/>
          </p:cNvSpPr>
          <p:nvPr>
            <p:ph type="sldImg"/>
          </p:nvPr>
        </p:nvSpPr>
        <p:spPr>
          <a:ln/>
        </p:spPr>
      </p:sp>
      <p:sp>
        <p:nvSpPr>
          <p:cNvPr id="458756" name="Rectangle 3"/>
          <p:cNvSpPr>
            <a:spLocks noGrp="1" noChangeArrowheads="1"/>
          </p:cNvSpPr>
          <p:nvPr>
            <p:ph type="body" idx="1"/>
          </p:nvPr>
        </p:nvSpPr>
        <p:spPr>
          <a:noFill/>
          <a:ln/>
        </p:spPr>
        <p:txBody>
          <a:bodyPr/>
          <a:lstStyle/>
          <a:p>
            <a:pPr eaLnBrk="1" hangingPunct="1"/>
            <a:r>
              <a:rPr lang="en-US" dirty="0" smtClean="0"/>
              <a:t>The carbonate salad</a:t>
            </a:r>
            <a:r>
              <a:rPr lang="en-US" baseline="0" dirty="0" smtClean="0"/>
              <a:t> days will end with the climactic orogeny of the Appalachian saga – the mighty Alleghenian! </a:t>
            </a:r>
            <a:r>
              <a:rPr lang="en-US" dirty="0" smtClean="0"/>
              <a:t>This was the last major orogenic event to affect the Mid-Atlantic region</a:t>
            </a:r>
            <a:r>
              <a:rPr lang="en-US" smtClean="0"/>
              <a:t>. </a:t>
            </a:r>
            <a:endParaRPr lang="en-US" dirty="0"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Furthermore, all this land then underwent gentle uplift (rejuvenation) allowing the streams and rivers to begin to erode and cut their way back down.</a:t>
            </a:r>
            <a:endParaRPr lang="en-US" dirty="0"/>
          </a:p>
        </p:txBody>
      </p:sp>
      <p:sp>
        <p:nvSpPr>
          <p:cNvPr id="4" name="Slide Number Placeholder 3"/>
          <p:cNvSpPr>
            <a:spLocks noGrp="1"/>
          </p:cNvSpPr>
          <p:nvPr>
            <p:ph type="sldNum" sz="quarter" idx="10"/>
          </p:nvPr>
        </p:nvSpPr>
        <p:spPr/>
        <p:txBody>
          <a:bodyPr/>
          <a:lstStyle/>
          <a:p>
            <a:pPr>
              <a:defRPr/>
            </a:pPr>
            <a:fld id="{72A665DE-7741-4A6B-B8B7-CDF56EAD4A19}" type="slidenum">
              <a:rPr lang="en-US" smtClean="0"/>
              <a:pPr>
                <a:defRPr/>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 ridges are the hard rocks resisting erosion …</a:t>
            </a:r>
            <a:endParaRPr lang="en-US" dirty="0"/>
          </a:p>
        </p:txBody>
      </p:sp>
      <p:sp>
        <p:nvSpPr>
          <p:cNvPr id="4" name="Slide Number Placeholder 3"/>
          <p:cNvSpPr>
            <a:spLocks noGrp="1"/>
          </p:cNvSpPr>
          <p:nvPr>
            <p:ph type="sldNum" sz="quarter" idx="10"/>
          </p:nvPr>
        </p:nvSpPr>
        <p:spPr/>
        <p:txBody>
          <a:bodyPr/>
          <a:lstStyle/>
          <a:p>
            <a:pPr>
              <a:defRPr/>
            </a:pPr>
            <a:fld id="{72A665DE-7741-4A6B-B8B7-CDF56EAD4A19}" type="slidenum">
              <a:rPr lang="en-US" smtClean="0"/>
              <a:pPr>
                <a:defRPr/>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and the valleys softer rock eroding away.</a:t>
            </a:r>
          </a:p>
          <a:p>
            <a:endParaRPr lang="en-US" dirty="0"/>
          </a:p>
        </p:txBody>
      </p:sp>
      <p:sp>
        <p:nvSpPr>
          <p:cNvPr id="4" name="Slide Number Placeholder 3"/>
          <p:cNvSpPr>
            <a:spLocks noGrp="1"/>
          </p:cNvSpPr>
          <p:nvPr>
            <p:ph type="sldNum" sz="quarter" idx="10"/>
          </p:nvPr>
        </p:nvSpPr>
        <p:spPr/>
        <p:txBody>
          <a:bodyPr/>
          <a:lstStyle/>
          <a:p>
            <a:pPr>
              <a:defRPr/>
            </a:pPr>
            <a:fld id="{72A665DE-7741-4A6B-B8B7-CDF56EAD4A19}" type="slidenum">
              <a:rPr lang="en-US" smtClean="0"/>
              <a:pPr>
                <a:defRPr/>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 ridges run parallel to each other because they were all folded and faulted the same way during the Alleghenian orogeny.</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72A665DE-7741-4A6B-B8B7-CDF56EAD4A19}" type="slidenum">
              <a:rPr lang="en-US" smtClean="0"/>
              <a:pPr>
                <a:defRPr/>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Rectangle 7"/>
          <p:cNvSpPr>
            <a:spLocks noGrp="1" noChangeArrowheads="1"/>
          </p:cNvSpPr>
          <p:nvPr>
            <p:ph type="sldNum" sz="quarter" idx="5"/>
          </p:nvPr>
        </p:nvSpPr>
        <p:spPr>
          <a:noFill/>
        </p:spPr>
        <p:txBody>
          <a:bodyPr/>
          <a:lstStyle/>
          <a:p>
            <a:fld id="{7C5EB6FD-A2FA-4186-A007-5939AFEF92D4}" type="slidenum">
              <a:rPr lang="en-US" smtClean="0"/>
              <a:pPr/>
              <a:t>44</a:t>
            </a:fld>
            <a:endParaRPr lang="en-US" smtClean="0"/>
          </a:p>
        </p:txBody>
      </p:sp>
      <p:sp>
        <p:nvSpPr>
          <p:cNvPr id="477187" name="Rectangle 2"/>
          <p:cNvSpPr>
            <a:spLocks noGrp="1" noRot="1" noChangeAspect="1" noChangeArrowheads="1" noTextEdit="1"/>
          </p:cNvSpPr>
          <p:nvPr>
            <p:ph type="sldImg"/>
          </p:nvPr>
        </p:nvSpPr>
        <p:spPr>
          <a:ln/>
        </p:spPr>
      </p:sp>
      <p:sp>
        <p:nvSpPr>
          <p:cNvPr id="477188" name="Rectangle 3"/>
          <p:cNvSpPr>
            <a:spLocks noGrp="1" noChangeArrowheads="1"/>
          </p:cNvSpPr>
          <p:nvPr>
            <p:ph type="body" idx="1"/>
          </p:nvPr>
        </p:nvSpPr>
        <p:spPr>
          <a:noFill/>
          <a:ln/>
        </p:spPr>
        <p:txBody>
          <a:bodyPr/>
          <a:lstStyle/>
          <a:p>
            <a:pPr eaLnBrk="1" hangingPunct="1"/>
            <a:r>
              <a:rPr lang="en-US" dirty="0" smtClean="0"/>
              <a:t>Thus, what we are seeing are the final stages of uplift of the Alleghenian mountains, as the east coast of North America settles into greater and greater tectonic stability. Mechanisms</a:t>
            </a:r>
            <a:r>
              <a:rPr lang="en-US" baseline="0" dirty="0" smtClean="0"/>
              <a:t> hypothesized to account for this period of rejuvenation include </a:t>
            </a:r>
            <a:r>
              <a:rPr lang="en-US" dirty="0" smtClean="0"/>
              <a:t>continuous buoyant uplift of thickened crust and Tertiary</a:t>
            </a:r>
            <a:r>
              <a:rPr lang="en-US" baseline="0" dirty="0" smtClean="0"/>
              <a:t> to recent arching - perhaps associated with mantle migration away from the region depressed by the loading of DCM sediments.</a:t>
            </a:r>
            <a:endParaRPr lang="en-US" dirty="0"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0" name="Rectangle 7"/>
          <p:cNvSpPr>
            <a:spLocks noGrp="1" noChangeArrowheads="1"/>
          </p:cNvSpPr>
          <p:nvPr>
            <p:ph type="sldNum" sz="quarter" idx="5"/>
          </p:nvPr>
        </p:nvSpPr>
        <p:spPr>
          <a:noFill/>
        </p:spPr>
        <p:txBody>
          <a:bodyPr/>
          <a:lstStyle/>
          <a:p>
            <a:fld id="{981A18DE-24CF-4A6F-ADC0-9E6E54575C08}" type="slidenum">
              <a:rPr lang="en-US" smtClean="0"/>
              <a:pPr/>
              <a:t>45</a:t>
            </a:fld>
            <a:endParaRPr lang="en-US" smtClean="0"/>
          </a:p>
        </p:txBody>
      </p:sp>
      <p:sp>
        <p:nvSpPr>
          <p:cNvPr id="478211" name="Rectangle 2"/>
          <p:cNvSpPr>
            <a:spLocks noGrp="1" noRot="1" noChangeAspect="1" noChangeArrowheads="1" noTextEdit="1"/>
          </p:cNvSpPr>
          <p:nvPr>
            <p:ph type="sldImg"/>
          </p:nvPr>
        </p:nvSpPr>
        <p:spPr>
          <a:ln/>
        </p:spPr>
      </p:sp>
      <p:sp>
        <p:nvSpPr>
          <p:cNvPr id="478212" name="Rectangle 3"/>
          <p:cNvSpPr>
            <a:spLocks noGrp="1" noChangeArrowheads="1"/>
          </p:cNvSpPr>
          <p:nvPr>
            <p:ph type="body" idx="1"/>
          </p:nvPr>
        </p:nvSpPr>
        <p:spPr>
          <a:noFill/>
          <a:ln/>
        </p:spPr>
        <p:txBody>
          <a:bodyPr/>
          <a:lstStyle/>
          <a:p>
            <a:pPr eaLnBrk="1" hangingPunct="1"/>
            <a:r>
              <a:rPr lang="en-US" dirty="0" smtClean="0"/>
              <a:t>At any rate one of the interesting consequences of rejuvenation</a:t>
            </a:r>
            <a:r>
              <a:rPr lang="en-US" baseline="0" dirty="0" smtClean="0"/>
              <a:t> in the Valley and Ridge province is stream capture. As rejuvenation uplifted the land, streams down cut into their valleys and extended their courses by headward erosion. This process happened faster for larger streams like the Shenandoah and Potomac Rivers than it did for smaller streams like Beaverdam, Gap Run and Goose Creeks.</a:t>
            </a:r>
            <a:endParaRPr lang="en-US" dirty="0"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4" name="Rectangle 7"/>
          <p:cNvSpPr>
            <a:spLocks noGrp="1" noChangeArrowheads="1"/>
          </p:cNvSpPr>
          <p:nvPr>
            <p:ph type="sldNum" sz="quarter" idx="5"/>
          </p:nvPr>
        </p:nvSpPr>
        <p:spPr>
          <a:noFill/>
        </p:spPr>
        <p:txBody>
          <a:bodyPr/>
          <a:lstStyle/>
          <a:p>
            <a:fld id="{B01EF2D2-AE46-4A30-AE4B-CEAC8117B3DB}" type="slidenum">
              <a:rPr lang="en-US" smtClean="0"/>
              <a:pPr/>
              <a:t>46</a:t>
            </a:fld>
            <a:endParaRPr lang="en-US" smtClean="0"/>
          </a:p>
        </p:txBody>
      </p:sp>
      <p:sp>
        <p:nvSpPr>
          <p:cNvPr id="479235" name="Rectangle 2"/>
          <p:cNvSpPr>
            <a:spLocks noGrp="1" noRot="1" noChangeAspect="1" noChangeArrowheads="1" noTextEdit="1"/>
          </p:cNvSpPr>
          <p:nvPr>
            <p:ph type="sldImg"/>
          </p:nvPr>
        </p:nvSpPr>
        <p:spPr>
          <a:ln/>
        </p:spPr>
      </p:sp>
      <p:sp>
        <p:nvSpPr>
          <p:cNvPr id="479236" name="Rectangle 3"/>
          <p:cNvSpPr>
            <a:spLocks noGrp="1" noChangeArrowheads="1"/>
          </p:cNvSpPr>
          <p:nvPr>
            <p:ph type="body" idx="1"/>
          </p:nvPr>
        </p:nvSpPr>
        <p:spPr>
          <a:noFill/>
          <a:ln/>
        </p:spPr>
        <p:txBody>
          <a:bodyPr/>
          <a:lstStyle/>
          <a:p>
            <a:pPr eaLnBrk="1" hangingPunct="1"/>
            <a:r>
              <a:rPr lang="en-US" dirty="0" smtClean="0"/>
              <a:t>Eventually headward erosion of the Shenandoah River (following the trend of more easily eroded rock) intersected the headwaters of Beaverdam Creek. Since the larger Shenandoah/Potomac River system had eroded its valley to a lower elevation than did the smaller creeks, all portions of Beaverdam Creek that</a:t>
            </a:r>
            <a:r>
              <a:rPr lang="en-US" baseline="0" dirty="0" smtClean="0"/>
              <a:t> where higher than the Shenandoah River at the intersection point drained into the Shenandoah. The added discharge only accelerated the down cutting and headward erosion of the Shenandoah River …</a:t>
            </a:r>
            <a:endParaRPr lang="en-US" dirty="0"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Rectangle 7"/>
          <p:cNvSpPr>
            <a:spLocks noGrp="1" noChangeArrowheads="1"/>
          </p:cNvSpPr>
          <p:nvPr>
            <p:ph type="sldNum" sz="quarter" idx="5"/>
          </p:nvPr>
        </p:nvSpPr>
        <p:spPr>
          <a:noFill/>
        </p:spPr>
        <p:txBody>
          <a:bodyPr/>
          <a:lstStyle/>
          <a:p>
            <a:fld id="{ACC5D6A5-D1E0-41C0-9200-6FC660772978}" type="slidenum">
              <a:rPr lang="en-US" smtClean="0"/>
              <a:pPr/>
              <a:t>47</a:t>
            </a:fld>
            <a:endParaRPr lang="en-US" smtClean="0"/>
          </a:p>
        </p:txBody>
      </p:sp>
      <p:sp>
        <p:nvSpPr>
          <p:cNvPr id="480259" name="Rectangle 2"/>
          <p:cNvSpPr>
            <a:spLocks noGrp="1" noRot="1" noChangeAspect="1" noChangeArrowheads="1" noTextEdit="1"/>
          </p:cNvSpPr>
          <p:nvPr>
            <p:ph type="sldImg"/>
          </p:nvPr>
        </p:nvSpPr>
        <p:spPr>
          <a:ln/>
        </p:spPr>
      </p:sp>
      <p:sp>
        <p:nvSpPr>
          <p:cNvPr id="480260" name="Rectangle 3"/>
          <p:cNvSpPr>
            <a:spLocks noGrp="1" noChangeArrowheads="1"/>
          </p:cNvSpPr>
          <p:nvPr>
            <p:ph type="body" idx="1"/>
          </p:nvPr>
        </p:nvSpPr>
        <p:spPr>
          <a:noFill/>
          <a:ln/>
        </p:spPr>
        <p:txBody>
          <a:bodyPr/>
          <a:lstStyle/>
          <a:p>
            <a:pPr eaLnBrk="1" hangingPunct="1"/>
            <a:r>
              <a:rPr lang="en-US" dirty="0" smtClean="0"/>
              <a:t>… such that</a:t>
            </a:r>
            <a:r>
              <a:rPr lang="en-US" baseline="0" dirty="0" smtClean="0"/>
              <a:t> it went on to capture the headwaters of Gap Run Creek …</a:t>
            </a:r>
            <a:endParaRPr lang="en-US" dirty="0"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2" name="Rectangle 7"/>
          <p:cNvSpPr>
            <a:spLocks noGrp="1" noChangeArrowheads="1"/>
          </p:cNvSpPr>
          <p:nvPr>
            <p:ph type="sldNum" sz="quarter" idx="5"/>
          </p:nvPr>
        </p:nvSpPr>
        <p:spPr>
          <a:noFill/>
        </p:spPr>
        <p:txBody>
          <a:bodyPr/>
          <a:lstStyle/>
          <a:p>
            <a:fld id="{F54597D9-AB6B-48ED-B4F3-B890C7F13648}" type="slidenum">
              <a:rPr lang="en-US" smtClean="0"/>
              <a:pPr/>
              <a:t>48</a:t>
            </a:fld>
            <a:endParaRPr lang="en-US" smtClean="0"/>
          </a:p>
        </p:txBody>
      </p:sp>
      <p:sp>
        <p:nvSpPr>
          <p:cNvPr id="481283" name="Rectangle 2"/>
          <p:cNvSpPr>
            <a:spLocks noGrp="1" noRot="1" noChangeAspect="1" noChangeArrowheads="1" noTextEdit="1"/>
          </p:cNvSpPr>
          <p:nvPr>
            <p:ph type="sldImg"/>
          </p:nvPr>
        </p:nvSpPr>
        <p:spPr>
          <a:ln/>
        </p:spPr>
      </p:sp>
      <p:sp>
        <p:nvSpPr>
          <p:cNvPr id="481284" name="Rectangle 3"/>
          <p:cNvSpPr>
            <a:spLocks noGrp="1" noChangeArrowheads="1"/>
          </p:cNvSpPr>
          <p:nvPr>
            <p:ph type="body" idx="1"/>
          </p:nvPr>
        </p:nvSpPr>
        <p:spPr>
          <a:noFill/>
          <a:ln/>
        </p:spPr>
        <p:txBody>
          <a:bodyPr/>
          <a:lstStyle/>
          <a:p>
            <a:pPr eaLnBrk="1" hangingPunct="1"/>
            <a:r>
              <a:rPr lang="en-US" dirty="0" smtClean="0"/>
              <a:t>… and Goose Creek</a:t>
            </a:r>
            <a:r>
              <a:rPr lang="en-US" baseline="0" dirty="0" smtClean="0"/>
              <a:t> as well. With their headwaters captured, the three creeks had far less discharge and could not muster enough down cutting to keep place with the uplift of the ridges. Their old water gaps through the ridges where eventually abandoned and replaced with “wind gaps” through which now only wind flows.</a:t>
            </a:r>
            <a:endParaRPr lang="en-US" dirty="0"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7"/>
          <p:cNvSpPr>
            <a:spLocks noGrp="1" noChangeArrowheads="1"/>
          </p:cNvSpPr>
          <p:nvPr>
            <p:ph type="sldNum" sz="quarter" idx="5"/>
          </p:nvPr>
        </p:nvSpPr>
        <p:spPr>
          <a:noFill/>
        </p:spPr>
        <p:txBody>
          <a:bodyPr/>
          <a:lstStyle/>
          <a:p>
            <a:fld id="{2512FA6C-1439-4AC5-ACBD-FB799F0EA0E3}" type="slidenum">
              <a:rPr lang="en-US" smtClean="0"/>
              <a:pPr/>
              <a:t>49</a:t>
            </a:fld>
            <a:endParaRPr lang="en-US" smtClean="0"/>
          </a:p>
        </p:txBody>
      </p:sp>
      <p:sp>
        <p:nvSpPr>
          <p:cNvPr id="279555" name="Rectangle 2"/>
          <p:cNvSpPr>
            <a:spLocks noGrp="1" noRot="1" noChangeAspect="1" noChangeArrowheads="1" noTextEdit="1"/>
          </p:cNvSpPr>
          <p:nvPr>
            <p:ph type="sldImg"/>
          </p:nvPr>
        </p:nvSpPr>
        <p:spPr>
          <a:ln/>
        </p:spPr>
      </p:sp>
      <p:sp>
        <p:nvSpPr>
          <p:cNvPr id="279556" name="Rectangle 3"/>
          <p:cNvSpPr>
            <a:spLocks noGrp="1" noChangeArrowheads="1"/>
          </p:cNvSpPr>
          <p:nvPr>
            <p:ph type="body" idx="1"/>
          </p:nvPr>
        </p:nvSpPr>
        <p:spPr>
          <a:noFill/>
          <a:ln/>
        </p:spPr>
        <p:txBody>
          <a:bodyPr/>
          <a:lstStyle/>
          <a:p>
            <a:pPr eaLnBrk="1" hangingPunct="1"/>
            <a:r>
              <a:rPr lang="en-US" dirty="0" smtClean="0"/>
              <a:t>Well we have</a:t>
            </a:r>
            <a:r>
              <a:rPr lang="en-US" baseline="0" dirty="0" smtClean="0"/>
              <a:t> just a </a:t>
            </a:r>
            <a:r>
              <a:rPr lang="en-US" dirty="0" smtClean="0"/>
              <a:t>couple</a:t>
            </a:r>
            <a:r>
              <a:rPr lang="en-US" baseline="0" dirty="0" smtClean="0"/>
              <a:t> of finishing touches on the whole Appalachian saga to go over and we’re done! By virtue of its northerly and coastal positioning, </a:t>
            </a:r>
            <a:r>
              <a:rPr lang="en-US" dirty="0" smtClean="0"/>
              <a:t>Acadia National Park will have</a:t>
            </a:r>
            <a:r>
              <a:rPr lang="en-US" baseline="0" dirty="0" smtClean="0"/>
              <a:t> the </a:t>
            </a:r>
            <a:r>
              <a:rPr lang="en-US" dirty="0" smtClean="0"/>
              <a:t>honors</a:t>
            </a:r>
            <a:r>
              <a:rPr lang="en-US" baseline="0" dirty="0" smtClean="0"/>
              <a:t> of telling the last part of story about Quaternary </a:t>
            </a:r>
            <a:r>
              <a:rPr lang="en-US" dirty="0" smtClean="0"/>
              <a:t>glacial and coastal processes.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orogeny occurred when northwest Africa, (part of the supercontinent</a:t>
            </a:r>
            <a:r>
              <a:rPr lang="en-US" baseline="0" dirty="0" smtClean="0"/>
              <a:t> </a:t>
            </a:r>
            <a:r>
              <a:rPr lang="en-US" dirty="0" smtClean="0"/>
              <a:t>Gondwana)</a:t>
            </a:r>
            <a:r>
              <a:rPr lang="en-US" baseline="0" dirty="0" smtClean="0"/>
              <a:t> </a:t>
            </a:r>
            <a:r>
              <a:rPr lang="en-US" dirty="0" smtClean="0"/>
              <a:t>collided with the eastern seaboard of North America closing the Proto-Atlantic and Rheic oceans. The collision resulted in several associated orogenies; the Mauritanide (the complementary orogeny on Africa opposite the Alleghenian), the Ouachita (South America striking the Gulf Coast region), and the Hercynian (Gondwana colliding with southern Europe). All of these orogenies sutured together the supercontinent Pangaea.</a:t>
            </a:r>
            <a:endParaRPr lang="en-US" dirty="0"/>
          </a:p>
        </p:txBody>
      </p:sp>
      <p:sp>
        <p:nvSpPr>
          <p:cNvPr id="4" name="Slide Number Placeholder 3"/>
          <p:cNvSpPr>
            <a:spLocks noGrp="1"/>
          </p:cNvSpPr>
          <p:nvPr>
            <p:ph type="sldNum" sz="quarter" idx="10"/>
          </p:nvPr>
        </p:nvSpPr>
        <p:spPr/>
        <p:txBody>
          <a:bodyPr/>
          <a:lstStyle/>
          <a:p>
            <a:pPr>
              <a:defRPr/>
            </a:pPr>
            <a:fld id="{72A665DE-7741-4A6B-B8B7-CDF56EAD4A19}" type="slidenum">
              <a:rPr lang="en-US" smtClean="0"/>
              <a:pPr>
                <a:defRPr/>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glaciers that eroded</a:t>
            </a:r>
            <a:r>
              <a:rPr lang="en-US" baseline="0" dirty="0" smtClean="0"/>
              <a:t> Acadia National Park in the Pleistocene were of the continental variety and were part of the vast </a:t>
            </a:r>
            <a:r>
              <a:rPr lang="en-US" baseline="0" dirty="0" err="1" smtClean="0"/>
              <a:t>Laurentide</a:t>
            </a:r>
            <a:r>
              <a:rPr lang="en-US" baseline="0" dirty="0" smtClean="0"/>
              <a:t> Ice Sheet that advanced and retreated many times across northern North America beginning about 1.7 million years ago.</a:t>
            </a:r>
            <a:endParaRPr lang="en-US" dirty="0"/>
          </a:p>
        </p:txBody>
      </p:sp>
      <p:sp>
        <p:nvSpPr>
          <p:cNvPr id="4" name="Slide Number Placeholder 3"/>
          <p:cNvSpPr>
            <a:spLocks noGrp="1"/>
          </p:cNvSpPr>
          <p:nvPr>
            <p:ph type="sldNum" sz="quarter" idx="10"/>
          </p:nvPr>
        </p:nvSpPr>
        <p:spPr/>
        <p:txBody>
          <a:bodyPr/>
          <a:lstStyle/>
          <a:p>
            <a:pPr>
              <a:defRPr/>
            </a:pPr>
            <a:fld id="{72A665DE-7741-4A6B-B8B7-CDF56EAD4A19}" type="slidenum">
              <a:rPr lang="en-US" smtClean="0"/>
              <a:pPr>
                <a:defRPr/>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8" name="Rectangle 7"/>
          <p:cNvSpPr>
            <a:spLocks noGrp="1" noChangeArrowheads="1"/>
          </p:cNvSpPr>
          <p:nvPr>
            <p:ph type="sldNum" sz="quarter" idx="5"/>
          </p:nvPr>
        </p:nvSpPr>
        <p:spPr>
          <a:noFill/>
        </p:spPr>
        <p:txBody>
          <a:bodyPr/>
          <a:lstStyle/>
          <a:p>
            <a:fld id="{72747CC5-17AC-49BD-9994-37D1AD8D6424}" type="slidenum">
              <a:rPr lang="en-US" smtClean="0"/>
              <a:pPr/>
              <a:t>51</a:t>
            </a:fld>
            <a:endParaRPr lang="en-US" smtClean="0"/>
          </a:p>
        </p:txBody>
      </p:sp>
      <p:sp>
        <p:nvSpPr>
          <p:cNvPr id="485379" name="Rectangle 2"/>
          <p:cNvSpPr>
            <a:spLocks noGrp="1" noRot="1" noChangeAspect="1" noChangeArrowheads="1" noTextEdit="1"/>
          </p:cNvSpPr>
          <p:nvPr>
            <p:ph type="sldImg"/>
          </p:nvPr>
        </p:nvSpPr>
        <p:spPr>
          <a:ln/>
        </p:spPr>
      </p:sp>
      <p:sp>
        <p:nvSpPr>
          <p:cNvPr id="485380" name="Rectangle 3"/>
          <p:cNvSpPr>
            <a:spLocks noGrp="1" noChangeArrowheads="1"/>
          </p:cNvSpPr>
          <p:nvPr>
            <p:ph type="body" idx="1"/>
          </p:nvPr>
        </p:nvSpPr>
        <p:spPr>
          <a:noFill/>
          <a:ln/>
        </p:spPr>
        <p:txBody>
          <a:bodyPr/>
          <a:lstStyle/>
          <a:p>
            <a:pPr eaLnBrk="1" hangingPunct="1"/>
            <a:r>
              <a:rPr lang="en-US" dirty="0" smtClean="0"/>
              <a:t>As is typical</a:t>
            </a:r>
            <a:r>
              <a:rPr lang="en-US" baseline="0" dirty="0" smtClean="0"/>
              <a:t> of areas affected by continental glaciation, the land was eroded nearly flat except for the most resistant rocks like the Granite of Cadillac Mountain.</a:t>
            </a:r>
            <a:endParaRPr lang="en-US" dirty="0"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Rectangle 7"/>
          <p:cNvSpPr>
            <a:spLocks noGrp="1" noChangeArrowheads="1"/>
          </p:cNvSpPr>
          <p:nvPr>
            <p:ph type="sldNum" sz="quarter" idx="5"/>
          </p:nvPr>
        </p:nvSpPr>
        <p:spPr>
          <a:noFill/>
        </p:spPr>
        <p:txBody>
          <a:bodyPr/>
          <a:lstStyle/>
          <a:p>
            <a:fld id="{94C63EB8-7788-4235-9097-97A9D31F5E00}" type="slidenum">
              <a:rPr lang="en-US" smtClean="0"/>
              <a:pPr/>
              <a:t>52</a:t>
            </a:fld>
            <a:endParaRPr lang="en-US" smtClean="0"/>
          </a:p>
        </p:txBody>
      </p:sp>
      <p:sp>
        <p:nvSpPr>
          <p:cNvPr id="486403" name="Rectangle 2"/>
          <p:cNvSpPr>
            <a:spLocks noGrp="1" noRot="1" noChangeAspect="1" noChangeArrowheads="1" noTextEdit="1"/>
          </p:cNvSpPr>
          <p:nvPr>
            <p:ph type="sldImg"/>
          </p:nvPr>
        </p:nvSpPr>
        <p:spPr>
          <a:ln/>
        </p:spPr>
      </p:sp>
      <p:sp>
        <p:nvSpPr>
          <p:cNvPr id="486404" name="Rectangle 3"/>
          <p:cNvSpPr>
            <a:spLocks noGrp="1" noChangeArrowheads="1"/>
          </p:cNvSpPr>
          <p:nvPr>
            <p:ph type="body" idx="1"/>
          </p:nvPr>
        </p:nvSpPr>
        <p:spPr>
          <a:noFill/>
          <a:ln/>
        </p:spPr>
        <p:txBody>
          <a:bodyPr/>
          <a:lstStyle/>
          <a:p>
            <a:pPr eaLnBrk="1" hangingPunct="1"/>
            <a:r>
              <a:rPr lang="en-US" dirty="0" smtClean="0"/>
              <a:t>Most of the </a:t>
            </a:r>
            <a:r>
              <a:rPr lang="en-US" baseline="0" dirty="0" smtClean="0"/>
              <a:t>rocks that resisted the erosion of the continental ice sheets like “The Bubbles” here were sculpted into Roche Moutonnees. Can you tell which way the glaciers moved?</a:t>
            </a:r>
            <a:endParaRPr lang="en-US" dirty="0"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Slide Image Placeholder 1"/>
          <p:cNvSpPr>
            <a:spLocks noGrp="1" noRot="1" noChangeAspect="1" noTextEdit="1"/>
          </p:cNvSpPr>
          <p:nvPr>
            <p:ph type="sldImg"/>
          </p:nvPr>
        </p:nvSpPr>
        <p:spPr>
          <a:ln/>
        </p:spPr>
      </p:sp>
      <p:sp>
        <p:nvSpPr>
          <p:cNvPr id="487427" name="Notes Placeholder 2"/>
          <p:cNvSpPr>
            <a:spLocks noGrp="1"/>
          </p:cNvSpPr>
          <p:nvPr>
            <p:ph type="body" idx="1"/>
          </p:nvPr>
        </p:nvSpPr>
        <p:spPr>
          <a:noFill/>
          <a:ln/>
        </p:spPr>
        <p:txBody>
          <a:bodyPr/>
          <a:lstStyle/>
          <a:p>
            <a:r>
              <a:rPr lang="en-US" dirty="0" smtClean="0"/>
              <a:t>The Porcupine Islands off Bar Harbor are also </a:t>
            </a:r>
            <a:r>
              <a:rPr lang="en-US" baseline="0" dirty="0" smtClean="0"/>
              <a:t>Roche Moutonnees and nicely show the direction of ice movement from left to right.</a:t>
            </a:r>
            <a:endParaRPr lang="en-US" dirty="0" smtClean="0"/>
          </a:p>
        </p:txBody>
      </p:sp>
      <p:sp>
        <p:nvSpPr>
          <p:cNvPr id="487428" name="Slide Number Placeholder 3"/>
          <p:cNvSpPr>
            <a:spLocks noGrp="1"/>
          </p:cNvSpPr>
          <p:nvPr>
            <p:ph type="sldNum" sz="quarter" idx="5"/>
          </p:nvPr>
        </p:nvSpPr>
        <p:spPr>
          <a:noFill/>
        </p:spPr>
        <p:txBody>
          <a:bodyPr/>
          <a:lstStyle/>
          <a:p>
            <a:fld id="{E4BDE3E0-601A-456B-B34D-995DB0058955}" type="slidenum">
              <a:rPr lang="en-US" smtClean="0"/>
              <a:pPr/>
              <a:t>53</a:t>
            </a:fld>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Glaciation</a:t>
            </a:r>
            <a:r>
              <a:rPr lang="en-US" baseline="0" dirty="0" smtClean="0"/>
              <a:t> influenced coastal processes by affecting both sea and land levels.</a:t>
            </a:r>
            <a:endParaRPr lang="en-US" dirty="0"/>
          </a:p>
        </p:txBody>
      </p:sp>
      <p:sp>
        <p:nvSpPr>
          <p:cNvPr id="4" name="Slide Number Placeholder 3"/>
          <p:cNvSpPr>
            <a:spLocks noGrp="1"/>
          </p:cNvSpPr>
          <p:nvPr>
            <p:ph type="sldNum" sz="quarter" idx="10"/>
          </p:nvPr>
        </p:nvSpPr>
        <p:spPr/>
        <p:txBody>
          <a:bodyPr/>
          <a:lstStyle/>
          <a:p>
            <a:pPr>
              <a:defRPr/>
            </a:pPr>
            <a:fld id="{31731AEE-B0B8-41A7-A424-AA0825440AA3}" type="slidenum">
              <a:rPr lang="en-US" smtClean="0"/>
              <a:pPr>
                <a:defRPr/>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During periods when ice accumulated on land</a:t>
            </a:r>
            <a:r>
              <a:rPr lang="en-US" baseline="0" dirty="0" smtClean="0"/>
              <a:t> more sea water was evaporated from the ocean than returned via runoff and precipitation so the sea level lowered. </a:t>
            </a:r>
            <a:endParaRPr lang="en-US" dirty="0"/>
          </a:p>
        </p:txBody>
      </p:sp>
      <p:sp>
        <p:nvSpPr>
          <p:cNvPr id="4" name="Slide Number Placeholder 3"/>
          <p:cNvSpPr>
            <a:spLocks noGrp="1"/>
          </p:cNvSpPr>
          <p:nvPr>
            <p:ph type="sldNum" sz="quarter" idx="10"/>
          </p:nvPr>
        </p:nvSpPr>
        <p:spPr/>
        <p:txBody>
          <a:bodyPr/>
          <a:lstStyle/>
          <a:p>
            <a:pPr>
              <a:defRPr/>
            </a:pPr>
            <a:fld id="{31731AEE-B0B8-41A7-A424-AA0825440AA3}" type="slidenum">
              <a:rPr lang="en-US" smtClean="0"/>
              <a:pPr>
                <a:defRPr/>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But the weight</a:t>
            </a:r>
            <a:r>
              <a:rPr lang="en-US" baseline="0" dirty="0" smtClean="0"/>
              <a:t> of the ice pressed the continental lithosphere beneath it into the soft asthenosphere.</a:t>
            </a:r>
            <a:endParaRPr lang="en-US" dirty="0"/>
          </a:p>
        </p:txBody>
      </p:sp>
      <p:sp>
        <p:nvSpPr>
          <p:cNvPr id="4" name="Slide Number Placeholder 3"/>
          <p:cNvSpPr>
            <a:spLocks noGrp="1"/>
          </p:cNvSpPr>
          <p:nvPr>
            <p:ph type="sldNum" sz="quarter" idx="10"/>
          </p:nvPr>
        </p:nvSpPr>
        <p:spPr/>
        <p:txBody>
          <a:bodyPr/>
          <a:lstStyle/>
          <a:p>
            <a:pPr>
              <a:defRPr/>
            </a:pPr>
            <a:fld id="{31731AEE-B0B8-41A7-A424-AA0825440AA3}" type="slidenum">
              <a:rPr lang="en-US" smtClean="0"/>
              <a:pPr>
                <a:defRPr/>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Now when the ice melts, both</a:t>
            </a:r>
            <a:r>
              <a:rPr lang="en-US" baseline="0" dirty="0" smtClean="0"/>
              <a:t> sea level and the continental lithosphere rise, but importantly, the continent rises more, because the water added to the ocean from melting ice must be shared with all the world’s oceans and the buoyancy adjustments are confined to only the areas formerly under the weight of ice. Furthermore, a significant amount of ice still exists on places like Greenland and Antarctica, so not all of the glacial water has returned to the ocean. It was during this period that rivers carved valleys down to sea level along former glacial troughs. These valleys where submerged as ice melted in other areas …</a:t>
            </a:r>
            <a:endParaRPr lang="en-US" dirty="0"/>
          </a:p>
        </p:txBody>
      </p:sp>
      <p:sp>
        <p:nvSpPr>
          <p:cNvPr id="4" name="Slide Number Placeholder 3"/>
          <p:cNvSpPr>
            <a:spLocks noGrp="1"/>
          </p:cNvSpPr>
          <p:nvPr>
            <p:ph type="sldNum" sz="quarter" idx="10"/>
          </p:nvPr>
        </p:nvSpPr>
        <p:spPr/>
        <p:txBody>
          <a:bodyPr/>
          <a:lstStyle/>
          <a:p>
            <a:pPr>
              <a:defRPr/>
            </a:pPr>
            <a:fld id="{31731AEE-B0B8-41A7-A424-AA0825440AA3}" type="slidenum">
              <a:rPr lang="en-US" smtClean="0"/>
              <a:pPr>
                <a:defRPr/>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causing sea level</a:t>
            </a:r>
            <a:r>
              <a:rPr lang="en-US" baseline="0" dirty="0" smtClean="0"/>
              <a:t> to rise relative to Acadia because most of the buoyancy adjustments had already taken place. This rise in sea level is still happening in Acadia and explains …</a:t>
            </a:r>
            <a:endParaRPr lang="en-US" dirty="0"/>
          </a:p>
        </p:txBody>
      </p:sp>
      <p:sp>
        <p:nvSpPr>
          <p:cNvPr id="4" name="Slide Number Placeholder 3"/>
          <p:cNvSpPr>
            <a:spLocks noGrp="1"/>
          </p:cNvSpPr>
          <p:nvPr>
            <p:ph type="sldNum" sz="quarter" idx="10"/>
          </p:nvPr>
        </p:nvSpPr>
        <p:spPr/>
        <p:txBody>
          <a:bodyPr/>
          <a:lstStyle/>
          <a:p>
            <a:pPr>
              <a:defRPr/>
            </a:pPr>
            <a:fld id="{31731AEE-B0B8-41A7-A424-AA0825440AA3}" type="slidenum">
              <a:rPr lang="en-US" smtClean="0"/>
              <a:pPr>
                <a:defRPr/>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the heavily</a:t>
            </a:r>
            <a:r>
              <a:rPr lang="en-US" baseline="0" dirty="0" smtClean="0"/>
              <a:t> embayed coast here as former river valleys became submerged. </a:t>
            </a:r>
            <a:endParaRPr lang="en-US" dirty="0"/>
          </a:p>
        </p:txBody>
      </p:sp>
      <p:sp>
        <p:nvSpPr>
          <p:cNvPr id="4" name="Slide Number Placeholder 3"/>
          <p:cNvSpPr>
            <a:spLocks noGrp="1"/>
          </p:cNvSpPr>
          <p:nvPr>
            <p:ph type="sldNum" sz="quarter" idx="10"/>
          </p:nvPr>
        </p:nvSpPr>
        <p:spPr/>
        <p:txBody>
          <a:bodyPr/>
          <a:lstStyle/>
          <a:p>
            <a:pPr>
              <a:defRPr/>
            </a:pPr>
            <a:fld id="{72A665DE-7741-4A6B-B8B7-CDF56EAD4A19}" type="slidenum">
              <a:rPr lang="en-US" smtClean="0"/>
              <a:pPr>
                <a:defRPr/>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Rectangle 7"/>
          <p:cNvSpPr>
            <a:spLocks noGrp="1" noChangeArrowheads="1"/>
          </p:cNvSpPr>
          <p:nvPr>
            <p:ph type="sldNum" sz="quarter" idx="5"/>
          </p:nvPr>
        </p:nvSpPr>
        <p:spPr>
          <a:noFill/>
        </p:spPr>
        <p:txBody>
          <a:bodyPr/>
          <a:lstStyle/>
          <a:p>
            <a:fld id="{256A2AF0-39A4-457C-ABD3-370A091C55C6}" type="slidenum">
              <a:rPr lang="en-US" smtClean="0"/>
              <a:pPr/>
              <a:t>6</a:t>
            </a:fld>
            <a:endParaRPr lang="en-US" smtClean="0"/>
          </a:p>
        </p:txBody>
      </p:sp>
      <p:sp>
        <p:nvSpPr>
          <p:cNvPr id="460803" name="Rectangle 2"/>
          <p:cNvSpPr>
            <a:spLocks noGrp="1" noRot="1" noChangeAspect="1" noChangeArrowheads="1" noTextEdit="1"/>
          </p:cNvSpPr>
          <p:nvPr>
            <p:ph type="sldImg"/>
          </p:nvPr>
        </p:nvSpPr>
        <p:spPr>
          <a:ln/>
        </p:spPr>
      </p:sp>
      <p:sp>
        <p:nvSpPr>
          <p:cNvPr id="460804"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To understand how</a:t>
            </a:r>
            <a:r>
              <a:rPr lang="en-US" baseline="0" dirty="0" smtClean="0"/>
              <a:t> the Alleghenian orogeny affected the</a:t>
            </a:r>
            <a:r>
              <a:rPr lang="en-US" dirty="0" smtClean="0"/>
              <a:t> central Appalachian</a:t>
            </a:r>
            <a:r>
              <a:rPr lang="en-US" baseline="0" dirty="0" smtClean="0"/>
              <a:t>s it’s helpful to review what the region was like just prior to the </a:t>
            </a:r>
            <a:r>
              <a:rPr lang="en-US" dirty="0" smtClean="0"/>
              <a:t>Alleghenian.</a:t>
            </a:r>
            <a:r>
              <a:rPr lang="en-US" baseline="0" dirty="0" smtClean="0"/>
              <a:t> To the east, t</a:t>
            </a:r>
            <a:r>
              <a:rPr lang="en-US" dirty="0" smtClean="0"/>
              <a:t>he eroded stumps</a:t>
            </a:r>
            <a:r>
              <a:rPr lang="en-US" baseline="0" dirty="0" smtClean="0"/>
              <a:t> of the prior Taconic and Acadian orogenies lay bare and exposed at the surface. To the west, their respective foreland basins lay completely filled with mid-to-late Paleozoic clastic wedges and oblivious epicontinental carbonates – all of which cover early Paleozoic DCM sediments which in turn lay above the rifted Grenville basement rocks. Despite the two major collision orogenies, the pre-Alleghenian sedimentary rocks </a:t>
            </a:r>
            <a:r>
              <a:rPr lang="en-US" dirty="0" smtClean="0"/>
              <a:t>were left surprisingly</a:t>
            </a:r>
            <a:r>
              <a:rPr lang="en-US" baseline="0" dirty="0" smtClean="0"/>
              <a:t> </a:t>
            </a:r>
            <a:r>
              <a:rPr lang="en-US" dirty="0" smtClean="0"/>
              <a:t>unscathed.</a:t>
            </a:r>
            <a:r>
              <a:rPr lang="en-US" baseline="0" dirty="0" smtClean="0"/>
              <a:t> A</a:t>
            </a:r>
            <a:r>
              <a:rPr lang="en-US" dirty="0" smtClean="0"/>
              <a:t>lmost no recognizable internal folding or faulting</a:t>
            </a:r>
            <a:r>
              <a:rPr lang="en-US" baseline="0" dirty="0" smtClean="0"/>
              <a:t> existed prior to the Alleghenian.</a:t>
            </a:r>
            <a:r>
              <a:rPr lang="en-US" dirty="0" smtClean="0"/>
              <a:t> </a:t>
            </a:r>
            <a:br>
              <a:rPr lang="en-US" dirty="0" smtClean="0"/>
            </a:br>
            <a:r>
              <a:rPr lang="en-US" dirty="0" smtClean="0"/>
              <a:t/>
            </a:r>
            <a:br>
              <a:rPr lang="en-US" dirty="0" smtClean="0"/>
            </a:br>
            <a:endParaRPr lang="en-US" dirty="0"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Although numerous glacial troughs have been gouged out along areas of softer and/or fractured rocks, …</a:t>
            </a:r>
            <a:endParaRPr lang="en-US" dirty="0"/>
          </a:p>
        </p:txBody>
      </p:sp>
      <p:sp>
        <p:nvSpPr>
          <p:cNvPr id="4" name="Slide Number Placeholder 3"/>
          <p:cNvSpPr>
            <a:spLocks noGrp="1"/>
          </p:cNvSpPr>
          <p:nvPr>
            <p:ph type="sldNum" sz="quarter" idx="10"/>
          </p:nvPr>
        </p:nvSpPr>
        <p:spPr/>
        <p:txBody>
          <a:bodyPr/>
          <a:lstStyle/>
          <a:p>
            <a:pPr>
              <a:defRPr/>
            </a:pPr>
            <a:fld id="{72A665DE-7741-4A6B-B8B7-CDF56EAD4A19}" type="slidenum">
              <a:rPr lang="en-US" smtClean="0"/>
              <a:pPr>
                <a:defRPr/>
              </a:pPr>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 only </a:t>
            </a:r>
            <a:r>
              <a:rPr lang="en-US" baseline="0" dirty="0" err="1" smtClean="0"/>
              <a:t>Somes</a:t>
            </a:r>
            <a:r>
              <a:rPr lang="en-US" baseline="0" dirty="0" smtClean="0"/>
              <a:t> Sound connects with the ocean.</a:t>
            </a:r>
            <a:endParaRPr lang="en-US" dirty="0"/>
          </a:p>
        </p:txBody>
      </p:sp>
      <p:sp>
        <p:nvSpPr>
          <p:cNvPr id="4" name="Slide Number Placeholder 3"/>
          <p:cNvSpPr>
            <a:spLocks noGrp="1"/>
          </p:cNvSpPr>
          <p:nvPr>
            <p:ph type="sldNum" sz="quarter" idx="10"/>
          </p:nvPr>
        </p:nvSpPr>
        <p:spPr/>
        <p:txBody>
          <a:bodyPr/>
          <a:lstStyle/>
          <a:p>
            <a:pPr>
              <a:defRPr/>
            </a:pPr>
            <a:fld id="{72A665DE-7741-4A6B-B8B7-CDF56EAD4A19}" type="slidenum">
              <a:rPr lang="en-US" smtClean="0"/>
              <a:pPr>
                <a:defRPr/>
              </a:pPr>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0" name="Rectangle 7"/>
          <p:cNvSpPr>
            <a:spLocks noGrp="1" noChangeArrowheads="1"/>
          </p:cNvSpPr>
          <p:nvPr>
            <p:ph type="sldNum" sz="quarter" idx="5"/>
          </p:nvPr>
        </p:nvSpPr>
        <p:spPr>
          <a:noFill/>
        </p:spPr>
        <p:txBody>
          <a:bodyPr/>
          <a:lstStyle/>
          <a:p>
            <a:fld id="{324B8E1E-AA5D-4B4A-B53F-E51B04FAD753}" type="slidenum">
              <a:rPr lang="en-US" smtClean="0"/>
              <a:pPr/>
              <a:t>62</a:t>
            </a:fld>
            <a:endParaRPr lang="en-US" smtClean="0"/>
          </a:p>
        </p:txBody>
      </p:sp>
      <p:sp>
        <p:nvSpPr>
          <p:cNvPr id="488451" name="Rectangle 2"/>
          <p:cNvSpPr>
            <a:spLocks noGrp="1" noRot="1" noChangeAspect="1" noChangeArrowheads="1" noTextEdit="1"/>
          </p:cNvSpPr>
          <p:nvPr>
            <p:ph type="sldImg"/>
          </p:nvPr>
        </p:nvSpPr>
        <p:spPr>
          <a:ln/>
        </p:spPr>
      </p:sp>
      <p:sp>
        <p:nvSpPr>
          <p:cNvPr id="488452"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err="1" smtClean="0"/>
              <a:t>Somes</a:t>
            </a:r>
            <a:r>
              <a:rPr lang="en-US" dirty="0" smtClean="0"/>
              <a:t> Sound, is therefore a fjord</a:t>
            </a:r>
            <a:r>
              <a:rPr lang="en-US" baseline="0" dirty="0" smtClean="0"/>
              <a:t> and the only true fjord on the eastern seaboard of the United States</a:t>
            </a:r>
            <a:r>
              <a:rPr lang="en-US" dirty="0" smtClean="0"/>
              <a:t>. </a:t>
            </a:r>
            <a:r>
              <a:rPr lang="en-US" baseline="0" dirty="0" smtClean="0"/>
              <a:t>Unlike the numerous embayments that punctuate the coastline which get deeper at their mouths because they were carved by rivers, </a:t>
            </a:r>
            <a:r>
              <a:rPr lang="en-US" baseline="0" dirty="0" err="1" smtClean="0"/>
              <a:t>Somes</a:t>
            </a:r>
            <a:r>
              <a:rPr lang="en-US" baseline="0" dirty="0" smtClean="0"/>
              <a:t> Sound gets shallower at its mouth. Obviously it could not have been carved by a river. </a:t>
            </a:r>
            <a:r>
              <a:rPr lang="en-US" dirty="0" smtClean="0"/>
              <a:t>The rising sea level combined with …</a:t>
            </a:r>
          </a:p>
          <a:p>
            <a:pPr eaLnBrk="1" hangingPunct="1"/>
            <a:endParaRPr lang="en-US" dirty="0"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dirty="0" smtClean="0"/>
              <a:t>… heavy</a:t>
            </a:r>
            <a:r>
              <a:rPr lang="en-US" baseline="0" dirty="0" smtClean="0"/>
              <a:t> surf …</a:t>
            </a:r>
            <a:endParaRPr lang="en-US" dirty="0" smtClean="0"/>
          </a:p>
        </p:txBody>
      </p:sp>
      <p:sp>
        <p:nvSpPr>
          <p:cNvPr id="4" name="Slide Number Placeholder 3"/>
          <p:cNvSpPr>
            <a:spLocks noGrp="1"/>
          </p:cNvSpPr>
          <p:nvPr>
            <p:ph type="sldNum" sz="quarter" idx="10"/>
          </p:nvPr>
        </p:nvSpPr>
        <p:spPr/>
        <p:txBody>
          <a:bodyPr/>
          <a:lstStyle/>
          <a:p>
            <a:pPr>
              <a:defRPr/>
            </a:pPr>
            <a:fld id="{72A665DE-7741-4A6B-B8B7-CDF56EAD4A19}" type="slidenum">
              <a:rPr lang="en-US" smtClean="0"/>
              <a:pPr>
                <a:defRPr/>
              </a:pPr>
              <a:t>63</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Rectangle 7"/>
          <p:cNvSpPr>
            <a:spLocks noGrp="1" noChangeArrowheads="1"/>
          </p:cNvSpPr>
          <p:nvPr>
            <p:ph type="sldNum" sz="quarter" idx="5"/>
          </p:nvPr>
        </p:nvSpPr>
        <p:spPr>
          <a:noFill/>
        </p:spPr>
        <p:txBody>
          <a:bodyPr/>
          <a:lstStyle/>
          <a:p>
            <a:fld id="{8A37078D-F6EA-4292-BC8F-BAFEA44821BE}" type="slidenum">
              <a:rPr lang="en-US" smtClean="0"/>
              <a:pPr/>
              <a:t>64</a:t>
            </a:fld>
            <a:endParaRPr lang="en-US" smtClean="0"/>
          </a:p>
        </p:txBody>
      </p:sp>
      <p:sp>
        <p:nvSpPr>
          <p:cNvPr id="484355" name="Rectangle 2"/>
          <p:cNvSpPr>
            <a:spLocks noGrp="1" noRot="1" noChangeAspect="1" noChangeArrowheads="1" noTextEdit="1"/>
          </p:cNvSpPr>
          <p:nvPr>
            <p:ph type="sldImg"/>
          </p:nvPr>
        </p:nvSpPr>
        <p:spPr>
          <a:ln/>
        </p:spPr>
      </p:sp>
      <p:sp>
        <p:nvSpPr>
          <p:cNvPr id="484356" name="Rectangle 3"/>
          <p:cNvSpPr>
            <a:spLocks noGrp="1" noChangeArrowheads="1"/>
          </p:cNvSpPr>
          <p:nvPr>
            <p:ph type="body" idx="1"/>
          </p:nvPr>
        </p:nvSpPr>
        <p:spPr>
          <a:noFill/>
          <a:ln/>
        </p:spPr>
        <p:txBody>
          <a:bodyPr/>
          <a:lstStyle/>
          <a:p>
            <a:pPr eaLnBrk="1" hangingPunct="1"/>
            <a:r>
              <a:rPr lang="en-US" dirty="0" smtClean="0"/>
              <a:t>… and durable granite have sculpted one of the most beautiful coastlines</a:t>
            </a:r>
            <a:r>
              <a:rPr lang="en-US" baseline="0" dirty="0" smtClean="0"/>
              <a:t> in America.</a:t>
            </a:r>
            <a:endParaRPr lang="en-US" dirty="0"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Slide Image Placeholder 1"/>
          <p:cNvSpPr>
            <a:spLocks noGrp="1" noRot="1" noChangeAspect="1" noTextEdit="1"/>
          </p:cNvSpPr>
          <p:nvPr>
            <p:ph type="sldImg"/>
          </p:nvPr>
        </p:nvSpPr>
        <p:spPr>
          <a:ln/>
        </p:spPr>
      </p:sp>
      <p:sp>
        <p:nvSpPr>
          <p:cNvPr id="447491" name="Notes Placeholder 2"/>
          <p:cNvSpPr>
            <a:spLocks noGrp="1"/>
          </p:cNvSpPr>
          <p:nvPr>
            <p:ph type="body" idx="1"/>
          </p:nvPr>
        </p:nvSpPr>
        <p:spPr>
          <a:noFill/>
          <a:ln/>
        </p:spPr>
        <p:txBody>
          <a:bodyPr/>
          <a:lstStyle/>
          <a:p>
            <a:r>
              <a:rPr lang="en-US" dirty="0" smtClean="0"/>
              <a:t>The</a:t>
            </a:r>
            <a:r>
              <a:rPr lang="en-US" baseline="0" dirty="0" smtClean="0"/>
              <a:t> granite is so durable that virtually all coastal erosion is confined to softer areas such as where joints or dikes cut the granite.</a:t>
            </a:r>
            <a:endParaRPr lang="en-US" dirty="0" smtClean="0"/>
          </a:p>
        </p:txBody>
      </p:sp>
      <p:sp>
        <p:nvSpPr>
          <p:cNvPr id="447492" name="Slide Number Placeholder 3"/>
          <p:cNvSpPr>
            <a:spLocks noGrp="1"/>
          </p:cNvSpPr>
          <p:nvPr>
            <p:ph type="sldNum" sz="quarter" idx="5"/>
          </p:nvPr>
        </p:nvSpPr>
        <p:spPr>
          <a:noFill/>
        </p:spPr>
        <p:txBody>
          <a:bodyPr/>
          <a:lstStyle/>
          <a:p>
            <a:fld id="{655AA978-E17C-4A35-A817-2C6D22C11AEE}" type="slidenum">
              <a:rPr lang="en-US" smtClean="0"/>
              <a:pPr/>
              <a:t>65</a:t>
            </a:fld>
            <a:endParaRPr 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softer areas widen into slot-like inlets through which the waves slosh.</a:t>
            </a:r>
            <a:endParaRPr lang="en-US" dirty="0"/>
          </a:p>
        </p:txBody>
      </p:sp>
      <p:sp>
        <p:nvSpPr>
          <p:cNvPr id="4" name="Slide Number Placeholder 3"/>
          <p:cNvSpPr>
            <a:spLocks noGrp="1"/>
          </p:cNvSpPr>
          <p:nvPr>
            <p:ph type="sldNum" sz="quarter" idx="10"/>
          </p:nvPr>
        </p:nvSpPr>
        <p:spPr/>
        <p:txBody>
          <a:bodyPr/>
          <a:lstStyle/>
          <a:p>
            <a:pPr>
              <a:defRPr/>
            </a:pPr>
            <a:fld id="{72A665DE-7741-4A6B-B8B7-CDF56EAD4A19}" type="slidenum">
              <a:rPr lang="en-US" smtClean="0"/>
              <a:pPr>
                <a:defRPr/>
              </a:pPr>
              <a:t>66</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7"/>
          <p:cNvSpPr>
            <a:spLocks noGrp="1" noChangeArrowheads="1"/>
          </p:cNvSpPr>
          <p:nvPr>
            <p:ph type="sldNum" sz="quarter" idx="5"/>
          </p:nvPr>
        </p:nvSpPr>
        <p:spPr>
          <a:noFill/>
        </p:spPr>
        <p:txBody>
          <a:bodyPr/>
          <a:lstStyle/>
          <a:p>
            <a:fld id="{A64C4355-A0CC-49D5-8110-5C0374B66BC2}" type="slidenum">
              <a:rPr lang="en-US" smtClean="0"/>
              <a:pPr/>
              <a:t>67</a:t>
            </a:fld>
            <a:endParaRPr lang="en-US" smtClean="0"/>
          </a:p>
        </p:txBody>
      </p:sp>
      <p:sp>
        <p:nvSpPr>
          <p:cNvPr id="450563" name="Rectangle 2"/>
          <p:cNvSpPr>
            <a:spLocks noGrp="1" noRot="1" noChangeAspect="1" noChangeArrowheads="1" noTextEdit="1"/>
          </p:cNvSpPr>
          <p:nvPr>
            <p:ph type="sldImg"/>
          </p:nvPr>
        </p:nvSpPr>
        <p:spPr>
          <a:ln/>
        </p:spPr>
      </p:sp>
      <p:sp>
        <p:nvSpPr>
          <p:cNvPr id="450564" name="Rectangle 3"/>
          <p:cNvSpPr>
            <a:spLocks noGrp="1" noChangeArrowheads="1"/>
          </p:cNvSpPr>
          <p:nvPr>
            <p:ph type="body" idx="1"/>
          </p:nvPr>
        </p:nvSpPr>
        <p:spPr>
          <a:noFill/>
          <a:ln/>
        </p:spPr>
        <p:txBody>
          <a:bodyPr/>
          <a:lstStyle/>
          <a:p>
            <a:pPr eaLnBrk="1" hangingPunct="1"/>
            <a:r>
              <a:rPr lang="en-US" dirty="0" smtClean="0"/>
              <a:t>The most famous of these is Thunder Hole, </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where, under</a:t>
            </a:r>
            <a:r>
              <a:rPr lang="en-US" baseline="0" dirty="0" smtClean="0"/>
              <a:t> the right tide and wave conditions, a thunderous booming sound can be heard as waves smack up against a small cave at the base of the eroded joint system here. More often, the hole produces an thrilling splash that equally delights park visitors.</a:t>
            </a:r>
            <a:endParaRPr lang="en-US" dirty="0"/>
          </a:p>
        </p:txBody>
      </p:sp>
      <p:sp>
        <p:nvSpPr>
          <p:cNvPr id="4" name="Slide Number Placeholder 3"/>
          <p:cNvSpPr>
            <a:spLocks noGrp="1"/>
          </p:cNvSpPr>
          <p:nvPr>
            <p:ph type="sldNum" sz="quarter" idx="10"/>
          </p:nvPr>
        </p:nvSpPr>
        <p:spPr/>
        <p:txBody>
          <a:bodyPr/>
          <a:lstStyle/>
          <a:p>
            <a:pPr>
              <a:defRPr/>
            </a:pPr>
            <a:fld id="{72A665DE-7741-4A6B-B8B7-CDF56EAD4A19}" type="slidenum">
              <a:rPr lang="en-US" smtClean="0"/>
              <a:pPr>
                <a:defRPr/>
              </a:pPr>
              <a:t>68</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t>
            </a:r>
            <a:endParaRPr lang="en-US" dirty="0"/>
          </a:p>
        </p:txBody>
      </p:sp>
      <p:sp>
        <p:nvSpPr>
          <p:cNvPr id="4" name="Slide Number Placeholder 3"/>
          <p:cNvSpPr>
            <a:spLocks noGrp="1"/>
          </p:cNvSpPr>
          <p:nvPr>
            <p:ph type="sldNum" sz="quarter" idx="10"/>
          </p:nvPr>
        </p:nvSpPr>
        <p:spPr/>
        <p:txBody>
          <a:bodyPr/>
          <a:lstStyle/>
          <a:p>
            <a:pPr>
              <a:defRPr/>
            </a:pPr>
            <a:fld id="{72A665DE-7741-4A6B-B8B7-CDF56EAD4A19}" type="slidenum">
              <a:rPr lang="en-US" smtClean="0"/>
              <a:pPr>
                <a:defRPr/>
              </a:pPr>
              <a:t>69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Rectangle 7"/>
          <p:cNvSpPr>
            <a:spLocks noGrp="1" noChangeArrowheads="1"/>
          </p:cNvSpPr>
          <p:nvPr>
            <p:ph type="sldNum" sz="quarter" idx="5"/>
          </p:nvPr>
        </p:nvSpPr>
        <p:spPr>
          <a:noFill/>
        </p:spPr>
        <p:txBody>
          <a:bodyPr/>
          <a:lstStyle/>
          <a:p>
            <a:fld id="{1A22BF95-DC67-4BEC-9506-068BADD9531A}" type="slidenum">
              <a:rPr lang="en-US" smtClean="0"/>
              <a:pPr/>
              <a:t>7</a:t>
            </a:fld>
            <a:endParaRPr lang="en-US" smtClean="0"/>
          </a:p>
        </p:txBody>
      </p:sp>
      <p:sp>
        <p:nvSpPr>
          <p:cNvPr id="459779" name="Rectangle 2"/>
          <p:cNvSpPr>
            <a:spLocks noGrp="1" noRot="1" noChangeAspect="1" noChangeArrowheads="1" noTextEdit="1"/>
          </p:cNvSpPr>
          <p:nvPr>
            <p:ph type="sldImg"/>
          </p:nvPr>
        </p:nvSpPr>
        <p:spPr>
          <a:ln/>
        </p:spPr>
      </p:sp>
      <p:sp>
        <p:nvSpPr>
          <p:cNvPr id="459780" name="Rectangle 3"/>
          <p:cNvSpPr>
            <a:spLocks noGrp="1" noChangeArrowheads="1"/>
          </p:cNvSpPr>
          <p:nvPr>
            <p:ph type="body" idx="1"/>
          </p:nvPr>
        </p:nvSpPr>
        <p:spPr>
          <a:noFill/>
          <a:ln/>
        </p:spPr>
        <p:txBody>
          <a:bodyPr/>
          <a:lstStyle/>
          <a:p>
            <a:pPr eaLnBrk="1" hangingPunct="1"/>
            <a:r>
              <a:rPr lang="en-US" dirty="0" smtClean="0"/>
              <a:t>Unlike the two</a:t>
            </a:r>
            <a:r>
              <a:rPr lang="en-US" baseline="0" dirty="0" smtClean="0"/>
              <a:t> previous orogenies,</a:t>
            </a:r>
            <a:r>
              <a:rPr lang="en-US" dirty="0" smtClean="0"/>
              <a:t> the mighty Alleghenian orogeny caused intense folding</a:t>
            </a:r>
            <a:r>
              <a:rPr lang="en-US" baseline="0" dirty="0" smtClean="0"/>
              <a:t> and thrust faulting of all pre-Alleghenian rocks in the region and built a mountain range that was probably Himalayan in scale. </a:t>
            </a:r>
            <a:r>
              <a:rPr lang="en-US" dirty="0" smtClean="0"/>
              <a:t>Virtually all of the landforms, physiographic provinces, structures in road cuts, etc. seen today in the central</a:t>
            </a:r>
            <a:r>
              <a:rPr lang="en-US" baseline="0" dirty="0" smtClean="0"/>
              <a:t> Appalachians</a:t>
            </a:r>
            <a:r>
              <a:rPr lang="en-US" dirty="0" smtClean="0"/>
              <a:t> reflect this event. In the Alleghenian orogeny, the African portion of Gondwana became a </a:t>
            </a:r>
            <a:r>
              <a:rPr lang="en-US" i="0" dirty="0" smtClean="0"/>
              <a:t>hinterland</a:t>
            </a:r>
            <a:r>
              <a:rPr lang="en-US" dirty="0" smtClean="0"/>
              <a:t> - meaning it was thrust up and over the North American edge. The weight of Africa shoved the North American rocks down deep in the earth and metamorphosed them. None of Africa remains here, by the way. All of it was removed by erosion and transported westward as sediments into the foreland basins.</a:t>
            </a:r>
            <a:r>
              <a:rPr lang="en-US" baseline="0" dirty="0" smtClean="0"/>
              <a:t> </a:t>
            </a:r>
            <a:r>
              <a:rPr lang="en-US" dirty="0" smtClean="0"/>
              <a:t>The Alleghenian </a:t>
            </a:r>
            <a:r>
              <a:rPr lang="en-US" i="0" dirty="0" smtClean="0"/>
              <a:t>foreland basin </a:t>
            </a:r>
            <a:r>
              <a:rPr lang="en-US" dirty="0" smtClean="0"/>
              <a:t>developed farther west through Kentucky, West Virginia, western Pennsylvania, Ohio, and beyond. </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8" name="Rectangle 7"/>
          <p:cNvSpPr>
            <a:spLocks noGrp="1" noChangeArrowheads="1"/>
          </p:cNvSpPr>
          <p:nvPr>
            <p:ph type="sldNum" sz="quarter" idx="5"/>
          </p:nvPr>
        </p:nvSpPr>
        <p:spPr>
          <a:noFill/>
        </p:spPr>
        <p:txBody>
          <a:bodyPr/>
          <a:lstStyle/>
          <a:p>
            <a:fld id="{75593E14-8AC5-486B-9EF9-4A51F7D4ED47}" type="slidenum">
              <a:rPr lang="en-US" smtClean="0"/>
              <a:pPr/>
              <a:t>70</a:t>
            </a:fld>
            <a:endParaRPr lang="en-US" smtClean="0"/>
          </a:p>
        </p:txBody>
      </p:sp>
      <p:sp>
        <p:nvSpPr>
          <p:cNvPr id="490499" name="Rectangle 2"/>
          <p:cNvSpPr>
            <a:spLocks noGrp="1" noRot="1" noChangeAspect="1" noChangeArrowheads="1" noTextEdit="1"/>
          </p:cNvSpPr>
          <p:nvPr>
            <p:ph type="sldImg"/>
          </p:nvPr>
        </p:nvSpPr>
        <p:spPr>
          <a:ln/>
        </p:spPr>
      </p:sp>
      <p:sp>
        <p:nvSpPr>
          <p:cNvPr id="4905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2" name="Rectangle 7"/>
          <p:cNvSpPr>
            <a:spLocks noGrp="1" noChangeArrowheads="1"/>
          </p:cNvSpPr>
          <p:nvPr>
            <p:ph type="sldNum" sz="quarter" idx="5"/>
          </p:nvPr>
        </p:nvSpPr>
        <p:spPr>
          <a:noFill/>
        </p:spPr>
        <p:txBody>
          <a:bodyPr/>
          <a:lstStyle/>
          <a:p>
            <a:fld id="{5BED4613-EDC4-4833-8121-320EC6D3AC54}" type="slidenum">
              <a:rPr lang="en-US" smtClean="0"/>
              <a:pPr/>
              <a:t>71</a:t>
            </a:fld>
            <a:endParaRPr lang="en-US" smtClean="0"/>
          </a:p>
        </p:txBody>
      </p:sp>
      <p:sp>
        <p:nvSpPr>
          <p:cNvPr id="491523" name="Rectangle 2"/>
          <p:cNvSpPr>
            <a:spLocks noGrp="1" noRot="1" noChangeAspect="1" noChangeArrowheads="1" noTextEdit="1"/>
          </p:cNvSpPr>
          <p:nvPr>
            <p:ph type="sldImg"/>
          </p:nvPr>
        </p:nvSpPr>
        <p:spPr>
          <a:ln/>
        </p:spPr>
      </p:sp>
      <p:sp>
        <p:nvSpPr>
          <p:cNvPr id="491524" name="Rectangle 3"/>
          <p:cNvSpPr>
            <a:spLocks noGrp="1" noChangeArrowheads="1"/>
          </p:cNvSpPr>
          <p:nvPr>
            <p:ph type="body" idx="1"/>
          </p:nvPr>
        </p:nvSpPr>
        <p:spPr>
          <a:noFill/>
          <a:ln/>
        </p:spPr>
        <p:txBody>
          <a:bodyPr/>
          <a:lstStyle/>
          <a:p>
            <a:pPr eaLnBrk="1" hangingPunct="1"/>
            <a:r>
              <a:rPr lang="en-US" smtClean="0"/>
              <a:t>Most of the time when we reconstruct geologic histories we used the present location of the rocks to make interpretations. That this is not always wise is shown by these cross sections.</a:t>
            </a:r>
            <a:br>
              <a:rPr lang="en-US" smtClean="0"/>
            </a:br>
            <a:r>
              <a:rPr lang="en-US" smtClean="0"/>
              <a:t>     The present location of foreland basin rocks for the Taconic orogeny implies the basins are closer together than they were originally. But we can get some idea of their true original locations from these Interpretive Cross Sections. The first (Pre-Taconian) cross section shows the Virginia divergent continental margin stretched out with all the subsequent folding and faulting undone. The second cross section (Taconian) shows development of the Western Cratonic and Eastern Flysch basins in the Taconic. The third (Alleghenian) cross section shows the present location of all the rock units.</a:t>
            </a:r>
            <a:br>
              <a:rPr lang="en-US" smtClean="0"/>
            </a:br>
            <a:r>
              <a:rPr lang="en-US" smtClean="0"/>
              <a:t>      Note the distance between reference arrows A and B. The third cross section (Alleghenian) shows how the rocks have telescoped together by folding and faulting. Note especially how the reference arrows A and B have moved close together, how the Eastern Flysch basin (dark green beds) has been thrust westward over top of the Western Cratonic rocks, and how most of the Western Cratonic basin rocks (yellow beds) extend far to the east below the surface. </a:t>
            </a:r>
            <a:br>
              <a:rPr lang="en-US" smtClean="0"/>
            </a:br>
            <a:endParaRPr lang="en-US"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6" name="Rectangle 7"/>
          <p:cNvSpPr>
            <a:spLocks noGrp="1" noChangeArrowheads="1"/>
          </p:cNvSpPr>
          <p:nvPr>
            <p:ph type="sldNum" sz="quarter" idx="5"/>
          </p:nvPr>
        </p:nvSpPr>
        <p:spPr>
          <a:noFill/>
        </p:spPr>
        <p:txBody>
          <a:bodyPr/>
          <a:lstStyle/>
          <a:p>
            <a:fld id="{66A250CB-6741-42F9-8D87-5896F13CD0DD}" type="slidenum">
              <a:rPr lang="en-US" smtClean="0"/>
              <a:pPr/>
              <a:t>72</a:t>
            </a:fld>
            <a:endParaRPr lang="en-US" smtClean="0"/>
          </a:p>
        </p:txBody>
      </p:sp>
      <p:sp>
        <p:nvSpPr>
          <p:cNvPr id="492547" name="Rectangle 2"/>
          <p:cNvSpPr>
            <a:spLocks noGrp="1" noRot="1" noChangeAspect="1" noChangeArrowheads="1" noTextEdit="1"/>
          </p:cNvSpPr>
          <p:nvPr>
            <p:ph type="sldImg"/>
          </p:nvPr>
        </p:nvSpPr>
        <p:spPr>
          <a:ln/>
        </p:spPr>
      </p:sp>
      <p:sp>
        <p:nvSpPr>
          <p:cNvPr id="492548" name="Rectangle 3"/>
          <p:cNvSpPr>
            <a:spLocks noGrp="1" noChangeArrowheads="1"/>
          </p:cNvSpPr>
          <p:nvPr>
            <p:ph type="body" idx="1"/>
          </p:nvPr>
        </p:nvSpPr>
        <p:spPr>
          <a:noFill/>
          <a:ln/>
        </p:spPr>
        <p:txBody>
          <a:bodyPr/>
          <a:lstStyle/>
          <a:p>
            <a:pPr eaLnBrk="1" hangingPunct="1"/>
            <a:r>
              <a:rPr lang="en-US" smtClean="0"/>
              <a:t>Great Smoky Mtns 14 EGS.jpg   Cades Cove, Sparkes Lane.  (Photo by Edward G. Soldo)</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Rectangle 7"/>
          <p:cNvSpPr>
            <a:spLocks noGrp="1" noChangeArrowheads="1"/>
          </p:cNvSpPr>
          <p:nvPr>
            <p:ph type="sldNum" sz="quarter" idx="5"/>
          </p:nvPr>
        </p:nvSpPr>
        <p:spPr>
          <a:noFill/>
        </p:spPr>
        <p:txBody>
          <a:bodyPr/>
          <a:lstStyle/>
          <a:p>
            <a:fld id="{F84F1A29-29CD-45ED-B27E-D4ACE720FB14}" type="slidenum">
              <a:rPr lang="en-US" smtClean="0"/>
              <a:pPr/>
              <a:t>75</a:t>
            </a:fld>
            <a:endParaRPr lang="en-US" smtClean="0"/>
          </a:p>
        </p:txBody>
      </p:sp>
      <p:sp>
        <p:nvSpPr>
          <p:cNvPr id="493571" name="Rectangle 2"/>
          <p:cNvSpPr>
            <a:spLocks noGrp="1" noRot="1" noChangeAspect="1" noChangeArrowheads="1" noTextEdit="1"/>
          </p:cNvSpPr>
          <p:nvPr>
            <p:ph type="sldImg"/>
          </p:nvPr>
        </p:nvSpPr>
        <p:spPr>
          <a:ln/>
        </p:spPr>
      </p:sp>
      <p:sp>
        <p:nvSpPr>
          <p:cNvPr id="493572" name="Rectangle 3"/>
          <p:cNvSpPr>
            <a:spLocks noGrp="1" noChangeArrowheads="1"/>
          </p:cNvSpPr>
          <p:nvPr>
            <p:ph type="body" idx="1"/>
          </p:nvPr>
        </p:nvSpPr>
        <p:spPr>
          <a:noFill/>
          <a:ln/>
        </p:spPr>
        <p:txBody>
          <a:bodyPr/>
          <a:lstStyle/>
          <a:p>
            <a:pPr eaLnBrk="1" hangingPunct="1"/>
            <a:r>
              <a:rPr lang="en-US" smtClean="0"/>
              <a:t>Shenandoah 02NPS.jpg   Old Rag Mountain Top view. (National Park Service Photo)</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7"/>
          <p:cNvSpPr>
            <a:spLocks noGrp="1" noChangeArrowheads="1"/>
          </p:cNvSpPr>
          <p:nvPr>
            <p:ph type="sldNum" sz="quarter" idx="5"/>
          </p:nvPr>
        </p:nvSpPr>
        <p:spPr>
          <a:noFill/>
        </p:spPr>
        <p:txBody>
          <a:bodyPr/>
          <a:lstStyle/>
          <a:p>
            <a:fld id="{F01C6595-AB06-4734-9B98-28B246C8474A}" type="slidenum">
              <a:rPr lang="en-US" smtClean="0"/>
              <a:pPr/>
              <a:t>76</a:t>
            </a:fld>
            <a:endParaRPr lang="en-US" smtClean="0"/>
          </a:p>
        </p:txBody>
      </p:sp>
      <p:sp>
        <p:nvSpPr>
          <p:cNvPr id="494595" name="Rectangle 2"/>
          <p:cNvSpPr>
            <a:spLocks noGrp="1" noRot="1" noChangeAspect="1" noChangeArrowheads="1" noTextEdit="1"/>
          </p:cNvSpPr>
          <p:nvPr>
            <p:ph type="sldImg"/>
          </p:nvPr>
        </p:nvSpPr>
        <p:spPr>
          <a:ln/>
        </p:spPr>
      </p:sp>
      <p:sp>
        <p:nvSpPr>
          <p:cNvPr id="494596" name="Rectangle 3"/>
          <p:cNvSpPr>
            <a:spLocks noGrp="1" noChangeArrowheads="1"/>
          </p:cNvSpPr>
          <p:nvPr>
            <p:ph type="body" idx="1"/>
          </p:nvPr>
        </p:nvSpPr>
        <p:spPr>
          <a:noFill/>
          <a:ln/>
        </p:spPr>
        <p:txBody>
          <a:bodyPr/>
          <a:lstStyle/>
          <a:p>
            <a:pPr eaLnBrk="1" hangingPunct="1"/>
            <a:r>
              <a:rPr lang="en-US" smtClean="0"/>
              <a:t>Shenandoah 04NPS.jpg   Mary’s Rock tunnel. (National Park Service Photo)</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8" name="Rectangle 7"/>
          <p:cNvSpPr>
            <a:spLocks noGrp="1" noChangeArrowheads="1"/>
          </p:cNvSpPr>
          <p:nvPr>
            <p:ph type="sldNum" sz="quarter" idx="5"/>
          </p:nvPr>
        </p:nvSpPr>
        <p:spPr>
          <a:noFill/>
        </p:spPr>
        <p:txBody>
          <a:bodyPr/>
          <a:lstStyle/>
          <a:p>
            <a:fld id="{79800FA2-A5AE-4C78-8618-57F60262CB85}" type="slidenum">
              <a:rPr lang="en-US" smtClean="0"/>
              <a:pPr/>
              <a:t>77</a:t>
            </a:fld>
            <a:endParaRPr lang="en-US" smtClean="0"/>
          </a:p>
        </p:txBody>
      </p:sp>
      <p:sp>
        <p:nvSpPr>
          <p:cNvPr id="495619" name="Rectangle 2"/>
          <p:cNvSpPr>
            <a:spLocks noGrp="1" noRot="1" noChangeAspect="1" noChangeArrowheads="1" noTextEdit="1"/>
          </p:cNvSpPr>
          <p:nvPr>
            <p:ph type="sldImg"/>
          </p:nvPr>
        </p:nvSpPr>
        <p:spPr>
          <a:ln/>
        </p:spPr>
      </p:sp>
      <p:sp>
        <p:nvSpPr>
          <p:cNvPr id="4956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Rectangle 7"/>
          <p:cNvSpPr>
            <a:spLocks noGrp="1" noChangeArrowheads="1"/>
          </p:cNvSpPr>
          <p:nvPr>
            <p:ph type="sldNum" sz="quarter" idx="5"/>
          </p:nvPr>
        </p:nvSpPr>
        <p:spPr>
          <a:noFill/>
        </p:spPr>
        <p:txBody>
          <a:bodyPr/>
          <a:lstStyle/>
          <a:p>
            <a:fld id="{05669C13-6876-4A8B-8255-11F55BB39DDA}" type="slidenum">
              <a:rPr lang="en-US" smtClean="0"/>
              <a:pPr/>
              <a:t>78</a:t>
            </a:fld>
            <a:endParaRPr lang="en-US" smtClean="0"/>
          </a:p>
        </p:txBody>
      </p:sp>
      <p:sp>
        <p:nvSpPr>
          <p:cNvPr id="496643" name="Rectangle 2"/>
          <p:cNvSpPr>
            <a:spLocks noGrp="1" noRot="1" noChangeAspect="1" noChangeArrowheads="1" noTextEdit="1"/>
          </p:cNvSpPr>
          <p:nvPr>
            <p:ph type="sldImg"/>
          </p:nvPr>
        </p:nvSpPr>
        <p:spPr>
          <a:ln/>
        </p:spPr>
      </p:sp>
      <p:sp>
        <p:nvSpPr>
          <p:cNvPr id="496644" name="Rectangle 3"/>
          <p:cNvSpPr>
            <a:spLocks noGrp="1" noChangeArrowheads="1"/>
          </p:cNvSpPr>
          <p:nvPr>
            <p:ph type="body" idx="1"/>
          </p:nvPr>
        </p:nvSpPr>
        <p:spPr>
          <a:noFill/>
          <a:ln/>
        </p:spPr>
        <p:txBody>
          <a:bodyPr/>
          <a:lstStyle/>
          <a:p>
            <a:pPr eaLnBrk="1" hangingPunct="1"/>
            <a:r>
              <a:rPr lang="en-US" smtClean="0"/>
              <a:t>Great Smoky Mtns - GrottoFalls2_3701 NPS.jpg   (National Park Service Photo) Late Proterozoic Elkmont Sandstone that forms the base of the Great Smoky Group. </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Rectangle 7"/>
          <p:cNvSpPr>
            <a:spLocks noGrp="1" noChangeArrowheads="1"/>
          </p:cNvSpPr>
          <p:nvPr>
            <p:ph type="sldNum" sz="quarter" idx="5"/>
          </p:nvPr>
        </p:nvSpPr>
        <p:spPr>
          <a:noFill/>
        </p:spPr>
        <p:txBody>
          <a:bodyPr/>
          <a:lstStyle/>
          <a:p>
            <a:fld id="{54C971E8-2952-4B44-B375-942282CAAC14}" type="slidenum">
              <a:rPr lang="en-US" smtClean="0"/>
              <a:pPr/>
              <a:t>79</a:t>
            </a:fld>
            <a:endParaRPr lang="en-US" smtClean="0"/>
          </a:p>
        </p:txBody>
      </p:sp>
      <p:sp>
        <p:nvSpPr>
          <p:cNvPr id="497667" name="Rectangle 2"/>
          <p:cNvSpPr>
            <a:spLocks noGrp="1" noRot="1" noChangeAspect="1" noChangeArrowheads="1" noTextEdit="1"/>
          </p:cNvSpPr>
          <p:nvPr>
            <p:ph type="sldImg"/>
          </p:nvPr>
        </p:nvSpPr>
        <p:spPr>
          <a:ln/>
        </p:spPr>
      </p:sp>
      <p:sp>
        <p:nvSpPr>
          <p:cNvPr id="497668" name="Rectangle 3"/>
          <p:cNvSpPr>
            <a:spLocks noGrp="1" noChangeArrowheads="1"/>
          </p:cNvSpPr>
          <p:nvPr>
            <p:ph type="body" idx="1"/>
          </p:nvPr>
        </p:nvSpPr>
        <p:spPr>
          <a:noFill/>
          <a:ln/>
        </p:spPr>
        <p:txBody>
          <a:bodyPr/>
          <a:lstStyle/>
          <a:p>
            <a:pPr eaLnBrk="1" hangingPunct="1"/>
            <a:r>
              <a:rPr lang="en-US" smtClean="0"/>
              <a:t>Shenandoah 06NPS.jpg   View north from Stony Man Mountain. (National Park Service Photo) </a:t>
            </a:r>
            <a:r>
              <a:rPr lang="en-US" i="1" smtClean="0"/>
              <a:t>Geology:</a:t>
            </a:r>
            <a:r>
              <a:rPr lang="en-US" smtClean="0"/>
              <a:t> You're standing on top of the second Catoctin lava flow. The cliffs that rise above you are lava of the third flow. When enough time elapsed between eruptions, soil and sediments collected on top of the older lava. That's what happened here. As the molten lava of the third eruption advanced it churned up soil, sand, and mud. The rock that rises beside the trail here is worth close study. The greenstone contains red-brown lumps of ancient mud and soil, grains of sand, and some silvery schist that may have been formed from a layer of volcanic ash that fell before the lava flow. (The rocks are also dotted with white, green, and gray lichens.) </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90" name="Slide Image Placeholder 1"/>
          <p:cNvSpPr>
            <a:spLocks noGrp="1" noRot="1" noChangeAspect="1" noTextEdit="1"/>
          </p:cNvSpPr>
          <p:nvPr>
            <p:ph type="sldImg"/>
          </p:nvPr>
        </p:nvSpPr>
        <p:spPr>
          <a:ln/>
        </p:spPr>
      </p:sp>
      <p:sp>
        <p:nvSpPr>
          <p:cNvPr id="498691" name="Notes Placeholder 2"/>
          <p:cNvSpPr>
            <a:spLocks noGrp="1"/>
          </p:cNvSpPr>
          <p:nvPr>
            <p:ph type="body" idx="1"/>
          </p:nvPr>
        </p:nvSpPr>
        <p:spPr>
          <a:noFill/>
          <a:ln/>
        </p:spPr>
        <p:txBody>
          <a:bodyPr/>
          <a:lstStyle/>
          <a:p>
            <a:r>
              <a:rPr lang="en-US" smtClean="0"/>
              <a:t>When basaltic lava erupts onto the surface of the Earth, as it did during the extrusion of the Catoctin Formation, the lava loses heat quickly to the atmosphere. This loss of heat cools the lava down, and lets it solidify into igneous rock. As it cools, the basalt contracts in volume, for the reason that hot things are less dense than cold things. As it cools, it contracts equally across the surface of the flow, and forms </a:t>
            </a:r>
            <a:r>
              <a:rPr lang="en-US" b="1" smtClean="0"/>
              <a:t>columnar jointing</a:t>
            </a:r>
            <a:r>
              <a:rPr lang="en-US" smtClean="0"/>
              <a:t>. These examples are on the Limberlost Trail, south of Skyland. </a:t>
            </a:r>
            <a:r>
              <a:rPr lang="en-US" i="1" smtClean="0"/>
              <a:t>Columns are about one foot in diameter.</a:t>
            </a:r>
            <a:endParaRPr lang="en-US" smtClean="0"/>
          </a:p>
        </p:txBody>
      </p:sp>
      <p:sp>
        <p:nvSpPr>
          <p:cNvPr id="498692" name="Slide Number Placeholder 3"/>
          <p:cNvSpPr>
            <a:spLocks noGrp="1"/>
          </p:cNvSpPr>
          <p:nvPr>
            <p:ph type="sldNum" sz="quarter" idx="5"/>
          </p:nvPr>
        </p:nvSpPr>
        <p:spPr>
          <a:noFill/>
        </p:spPr>
        <p:txBody>
          <a:bodyPr/>
          <a:lstStyle/>
          <a:p>
            <a:fld id="{FA86AE7B-B46A-4280-9F15-2D3C72674809}" type="slidenum">
              <a:rPr lang="en-US" smtClean="0"/>
              <a:pPr/>
              <a:t>80</a:t>
            </a:fld>
            <a:endParaRPr lang="en-US"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4" name="Slide Image Placeholder 1"/>
          <p:cNvSpPr>
            <a:spLocks noGrp="1" noRot="1" noChangeAspect="1" noTextEdit="1"/>
          </p:cNvSpPr>
          <p:nvPr>
            <p:ph type="sldImg"/>
          </p:nvPr>
        </p:nvSpPr>
        <p:spPr>
          <a:ln/>
        </p:spPr>
      </p:sp>
      <p:sp>
        <p:nvSpPr>
          <p:cNvPr id="499715" name="Notes Placeholder 2"/>
          <p:cNvSpPr>
            <a:spLocks noGrp="1"/>
          </p:cNvSpPr>
          <p:nvPr>
            <p:ph type="body" idx="1"/>
          </p:nvPr>
        </p:nvSpPr>
        <p:spPr>
          <a:noFill/>
          <a:ln/>
        </p:spPr>
        <p:txBody>
          <a:bodyPr/>
          <a:lstStyle/>
          <a:p>
            <a:r>
              <a:rPr lang="en-US" smtClean="0"/>
              <a:t>The </a:t>
            </a:r>
            <a:r>
              <a:rPr lang="en-US" b="1" smtClean="0"/>
              <a:t>overall sequence of events</a:t>
            </a:r>
            <a:r>
              <a:rPr lang="en-US" smtClean="0"/>
              <a:t> in Shenandoah National Park, as illustrated by Gathright (1976). From top to bottom: </a:t>
            </a:r>
          </a:p>
          <a:p>
            <a:r>
              <a:rPr lang="en-US" smtClean="0"/>
              <a:t>Extrusion of lava flows.</a:t>
            </a:r>
          </a:p>
        </p:txBody>
      </p:sp>
      <p:sp>
        <p:nvSpPr>
          <p:cNvPr id="499716" name="Slide Number Placeholder 3"/>
          <p:cNvSpPr>
            <a:spLocks noGrp="1"/>
          </p:cNvSpPr>
          <p:nvPr>
            <p:ph type="sldNum" sz="quarter" idx="5"/>
          </p:nvPr>
        </p:nvSpPr>
        <p:spPr>
          <a:noFill/>
        </p:spPr>
        <p:txBody>
          <a:bodyPr/>
          <a:lstStyle/>
          <a:p>
            <a:fld id="{886681DC-A186-4825-A6D0-E3BA977AFE25}" type="slidenum">
              <a:rPr lang="en-US" smtClean="0"/>
              <a:pPr/>
              <a:t>81</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p:cNvSpPr>
            <a:spLocks noGrp="1" noChangeArrowheads="1"/>
          </p:cNvSpPr>
          <p:nvPr>
            <p:ph type="sldNum" sz="quarter" idx="5"/>
          </p:nvPr>
        </p:nvSpPr>
        <p:spPr>
          <a:noFill/>
        </p:spPr>
        <p:txBody>
          <a:bodyPr/>
          <a:lstStyle/>
          <a:p>
            <a:fld id="{B314D04B-D825-4244-8D97-A0463E85B4AF}" type="slidenum">
              <a:rPr lang="en-US" smtClean="0"/>
              <a:pPr/>
              <a:t>8</a:t>
            </a:fld>
            <a:endParaRPr lang="en-US" smtClean="0"/>
          </a:p>
        </p:txBody>
      </p:sp>
      <p:sp>
        <p:nvSpPr>
          <p:cNvPr id="278531" name="Rectangle 2"/>
          <p:cNvSpPr>
            <a:spLocks noGrp="1" noRot="1" noChangeAspect="1" noChangeArrowheads="1" noTextEdit="1"/>
          </p:cNvSpPr>
          <p:nvPr>
            <p:ph type="sldImg"/>
          </p:nvPr>
        </p:nvSpPr>
        <p:spPr>
          <a:ln/>
        </p:spPr>
      </p:sp>
      <p:sp>
        <p:nvSpPr>
          <p:cNvPr id="278532" name="Rectangle 3"/>
          <p:cNvSpPr>
            <a:spLocks noGrp="1" noChangeArrowheads="1"/>
          </p:cNvSpPr>
          <p:nvPr>
            <p:ph type="body" idx="1"/>
          </p:nvPr>
        </p:nvSpPr>
        <p:spPr>
          <a:noFill/>
          <a:ln/>
        </p:spPr>
        <p:txBody>
          <a:bodyPr/>
          <a:lstStyle/>
          <a:p>
            <a:pPr eaLnBrk="1" hangingPunct="1"/>
            <a:r>
              <a:rPr lang="en-US" dirty="0" smtClean="0"/>
              <a:t>Although all three Appalachian parks</a:t>
            </a:r>
            <a:r>
              <a:rPr lang="en-US" baseline="0" dirty="0" smtClean="0"/>
              <a:t> were affected by the Alleghenian orogeny, Great Smokey National Park shows off the Alleghenian structures best.</a:t>
            </a:r>
            <a:endParaRPr lang="en-US" dirty="0"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8" name="Slide Image Placeholder 1"/>
          <p:cNvSpPr>
            <a:spLocks noGrp="1" noRot="1" noChangeAspect="1" noTextEdit="1"/>
          </p:cNvSpPr>
          <p:nvPr>
            <p:ph type="sldImg"/>
          </p:nvPr>
        </p:nvSpPr>
        <p:spPr>
          <a:ln/>
        </p:spPr>
      </p:sp>
      <p:sp>
        <p:nvSpPr>
          <p:cNvPr id="500739" name="Notes Placeholder 2"/>
          <p:cNvSpPr>
            <a:spLocks noGrp="1"/>
          </p:cNvSpPr>
          <p:nvPr>
            <p:ph type="body" idx="1"/>
          </p:nvPr>
        </p:nvSpPr>
        <p:spPr>
          <a:noFill/>
          <a:ln/>
        </p:spPr>
        <p:txBody>
          <a:bodyPr/>
          <a:lstStyle/>
          <a:p>
            <a:r>
              <a:rPr lang="en-US" smtClean="0"/>
              <a:t>Deposition of Weverton Formation conglomerates and sand.</a:t>
            </a:r>
          </a:p>
        </p:txBody>
      </p:sp>
      <p:sp>
        <p:nvSpPr>
          <p:cNvPr id="500740" name="Slide Number Placeholder 3"/>
          <p:cNvSpPr>
            <a:spLocks noGrp="1"/>
          </p:cNvSpPr>
          <p:nvPr>
            <p:ph type="sldNum" sz="quarter" idx="5"/>
          </p:nvPr>
        </p:nvSpPr>
        <p:spPr>
          <a:noFill/>
        </p:spPr>
        <p:txBody>
          <a:bodyPr/>
          <a:lstStyle/>
          <a:p>
            <a:fld id="{9A3FD6A3-86CE-4789-996D-4791024135CA}" type="slidenum">
              <a:rPr lang="en-US" smtClean="0"/>
              <a:pPr/>
              <a:t>82</a:t>
            </a:fld>
            <a:endParaRPr lang="en-US"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2" name="Slide Image Placeholder 1"/>
          <p:cNvSpPr>
            <a:spLocks noGrp="1" noRot="1" noChangeAspect="1" noTextEdit="1"/>
          </p:cNvSpPr>
          <p:nvPr>
            <p:ph type="sldImg"/>
          </p:nvPr>
        </p:nvSpPr>
        <p:spPr>
          <a:ln/>
        </p:spPr>
      </p:sp>
      <p:sp>
        <p:nvSpPr>
          <p:cNvPr id="501763" name="Notes Placeholder 2"/>
          <p:cNvSpPr>
            <a:spLocks noGrp="1"/>
          </p:cNvSpPr>
          <p:nvPr>
            <p:ph type="body" idx="1"/>
          </p:nvPr>
        </p:nvSpPr>
        <p:spPr>
          <a:noFill/>
          <a:ln/>
        </p:spPr>
        <p:txBody>
          <a:bodyPr/>
          <a:lstStyle/>
          <a:p>
            <a:r>
              <a:rPr lang="en-US" smtClean="0"/>
              <a:t>Deposition of Harpers Formation mud.</a:t>
            </a:r>
          </a:p>
        </p:txBody>
      </p:sp>
      <p:sp>
        <p:nvSpPr>
          <p:cNvPr id="501764" name="Slide Number Placeholder 3"/>
          <p:cNvSpPr>
            <a:spLocks noGrp="1"/>
          </p:cNvSpPr>
          <p:nvPr>
            <p:ph type="sldNum" sz="quarter" idx="5"/>
          </p:nvPr>
        </p:nvSpPr>
        <p:spPr>
          <a:noFill/>
        </p:spPr>
        <p:txBody>
          <a:bodyPr/>
          <a:lstStyle/>
          <a:p>
            <a:fld id="{7E671D35-8978-4E6E-B181-8005F98CF73D}" type="slidenum">
              <a:rPr lang="en-US" smtClean="0"/>
              <a:pPr/>
              <a:t>83</a:t>
            </a:fld>
            <a:endParaRPr lang="en-US"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6" name="Slide Image Placeholder 1"/>
          <p:cNvSpPr>
            <a:spLocks noGrp="1" noRot="1" noChangeAspect="1" noTextEdit="1"/>
          </p:cNvSpPr>
          <p:nvPr>
            <p:ph type="sldImg"/>
          </p:nvPr>
        </p:nvSpPr>
        <p:spPr>
          <a:ln/>
        </p:spPr>
      </p:sp>
      <p:sp>
        <p:nvSpPr>
          <p:cNvPr id="502787" name="Notes Placeholder 2"/>
          <p:cNvSpPr>
            <a:spLocks noGrp="1"/>
          </p:cNvSpPr>
          <p:nvPr>
            <p:ph type="body" idx="1"/>
          </p:nvPr>
        </p:nvSpPr>
        <p:spPr>
          <a:noFill/>
          <a:ln/>
        </p:spPr>
        <p:txBody>
          <a:bodyPr/>
          <a:lstStyle/>
          <a:p>
            <a:r>
              <a:rPr lang="en-US" smtClean="0"/>
              <a:t>Deposition of Antietam Formation barrier island sands.</a:t>
            </a:r>
          </a:p>
          <a:p>
            <a:r>
              <a:rPr lang="en-US" smtClean="0"/>
              <a:t>Deposition of Tomstown Formation and other Cambrian/Ordovician carbonates (limestones).</a:t>
            </a:r>
          </a:p>
          <a:p>
            <a:r>
              <a:rPr lang="en-US" smtClean="0"/>
              <a:t>Folding and faulting of all rock units during Alleghenian Orogeny.</a:t>
            </a:r>
          </a:p>
          <a:p>
            <a:endParaRPr lang="en-US" smtClean="0"/>
          </a:p>
          <a:p>
            <a:endParaRPr lang="en-US" smtClean="0"/>
          </a:p>
          <a:p>
            <a:endParaRPr lang="en-US" smtClean="0"/>
          </a:p>
        </p:txBody>
      </p:sp>
      <p:sp>
        <p:nvSpPr>
          <p:cNvPr id="502788" name="Slide Number Placeholder 3"/>
          <p:cNvSpPr>
            <a:spLocks noGrp="1"/>
          </p:cNvSpPr>
          <p:nvPr>
            <p:ph type="sldNum" sz="quarter" idx="5"/>
          </p:nvPr>
        </p:nvSpPr>
        <p:spPr>
          <a:noFill/>
        </p:spPr>
        <p:txBody>
          <a:bodyPr/>
          <a:lstStyle/>
          <a:p>
            <a:fld id="{DCEB1872-7D53-449B-AAE0-79DFE83DC8F3}" type="slidenum">
              <a:rPr lang="en-US" smtClean="0"/>
              <a:pPr/>
              <a:t>84</a:t>
            </a:fld>
            <a:endParaRPr lang="en-US"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Slide Image Placeholder 1"/>
          <p:cNvSpPr>
            <a:spLocks noGrp="1" noRot="1" noChangeAspect="1" noTextEdit="1"/>
          </p:cNvSpPr>
          <p:nvPr>
            <p:ph type="sldImg"/>
          </p:nvPr>
        </p:nvSpPr>
        <p:spPr>
          <a:ln/>
        </p:spPr>
      </p:sp>
      <p:sp>
        <p:nvSpPr>
          <p:cNvPr id="503811" name="Notes Placeholder 2"/>
          <p:cNvSpPr>
            <a:spLocks noGrp="1"/>
          </p:cNvSpPr>
          <p:nvPr>
            <p:ph type="body" idx="1"/>
          </p:nvPr>
        </p:nvSpPr>
        <p:spPr>
          <a:noFill/>
          <a:ln/>
        </p:spPr>
        <p:txBody>
          <a:bodyPr/>
          <a:lstStyle/>
          <a:p>
            <a:endParaRPr lang="en-US" smtClean="0"/>
          </a:p>
        </p:txBody>
      </p:sp>
      <p:sp>
        <p:nvSpPr>
          <p:cNvPr id="503812" name="Slide Number Placeholder 3"/>
          <p:cNvSpPr>
            <a:spLocks noGrp="1"/>
          </p:cNvSpPr>
          <p:nvPr>
            <p:ph type="sldNum" sz="quarter" idx="5"/>
          </p:nvPr>
        </p:nvSpPr>
        <p:spPr>
          <a:noFill/>
        </p:spPr>
        <p:txBody>
          <a:bodyPr/>
          <a:lstStyle/>
          <a:p>
            <a:fld id="{AD7C49B3-62D8-48E6-8C40-ED64A3E21EED}" type="slidenum">
              <a:rPr lang="en-US" smtClean="0"/>
              <a:pPr/>
              <a:t>86</a:t>
            </a:fld>
            <a:endParaRPr lang="en-US"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7"/>
          <p:cNvSpPr>
            <a:spLocks noGrp="1" noChangeArrowheads="1"/>
          </p:cNvSpPr>
          <p:nvPr>
            <p:ph type="sldNum" sz="quarter" idx="5"/>
          </p:nvPr>
        </p:nvSpPr>
        <p:spPr>
          <a:noFill/>
        </p:spPr>
        <p:txBody>
          <a:bodyPr/>
          <a:lstStyle/>
          <a:p>
            <a:fld id="{1D74F8C4-9109-4851-A5D0-58C66FC5F6B0}" type="slidenum">
              <a:rPr lang="en-US" smtClean="0"/>
              <a:pPr/>
              <a:t>88</a:t>
            </a:fld>
            <a:endParaRPr lang="en-US" smtClean="0"/>
          </a:p>
        </p:txBody>
      </p:sp>
      <p:sp>
        <p:nvSpPr>
          <p:cNvPr id="439299" name="Rectangle 2"/>
          <p:cNvSpPr>
            <a:spLocks noGrp="1" noRot="1" noChangeAspect="1" noChangeArrowheads="1" noTextEdit="1"/>
          </p:cNvSpPr>
          <p:nvPr>
            <p:ph type="sldImg"/>
          </p:nvPr>
        </p:nvSpPr>
        <p:spPr>
          <a:ln/>
        </p:spPr>
      </p:sp>
      <p:sp>
        <p:nvSpPr>
          <p:cNvPr id="439300" name="Rectangle 3"/>
          <p:cNvSpPr>
            <a:spLocks noGrp="1" noChangeArrowheads="1"/>
          </p:cNvSpPr>
          <p:nvPr>
            <p:ph type="body" idx="1"/>
          </p:nvPr>
        </p:nvSpPr>
        <p:spPr>
          <a:noFill/>
          <a:ln/>
        </p:spPr>
        <p:txBody>
          <a:bodyPr/>
          <a:lstStyle/>
          <a:p>
            <a:pPr eaLnBrk="1" hangingPunct="1"/>
            <a:r>
              <a:rPr lang="en-US" smtClean="0"/>
              <a:t>The Paleozoic granite here… was once the magma chamber of a Avalonian volcano.</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Rectangle 7"/>
          <p:cNvSpPr>
            <a:spLocks noGrp="1" noChangeArrowheads="1"/>
          </p:cNvSpPr>
          <p:nvPr>
            <p:ph type="sldNum" sz="quarter" idx="5"/>
          </p:nvPr>
        </p:nvSpPr>
        <p:spPr>
          <a:noFill/>
        </p:spPr>
        <p:txBody>
          <a:bodyPr/>
          <a:lstStyle/>
          <a:p>
            <a:fld id="{3FFDABDA-A775-4B00-8A60-346DFAF1DCE4}" type="slidenum">
              <a:rPr lang="en-US" smtClean="0"/>
              <a:pPr/>
              <a:t>89</a:t>
            </a:fld>
            <a:endParaRPr lang="en-US" smtClean="0"/>
          </a:p>
        </p:txBody>
      </p:sp>
      <p:sp>
        <p:nvSpPr>
          <p:cNvPr id="437251" name="Rectangle 2"/>
          <p:cNvSpPr>
            <a:spLocks noGrp="1" noRot="1" noChangeAspect="1" noChangeArrowheads="1" noTextEdit="1"/>
          </p:cNvSpPr>
          <p:nvPr>
            <p:ph type="sldImg"/>
          </p:nvPr>
        </p:nvSpPr>
        <p:spPr>
          <a:ln/>
        </p:spPr>
      </p:sp>
      <p:sp>
        <p:nvSpPr>
          <p:cNvPr id="4372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7"/>
          <p:cNvSpPr>
            <a:spLocks noGrp="1" noChangeArrowheads="1"/>
          </p:cNvSpPr>
          <p:nvPr>
            <p:ph type="sldNum" sz="quarter" idx="5"/>
          </p:nvPr>
        </p:nvSpPr>
        <p:spPr>
          <a:noFill/>
        </p:spPr>
        <p:txBody>
          <a:bodyPr/>
          <a:lstStyle/>
          <a:p>
            <a:fld id="{FC88FE06-D94C-47E1-BBA5-9AC15706D12B}" type="slidenum">
              <a:rPr lang="en-US" smtClean="0"/>
              <a:pPr/>
              <a:t>90</a:t>
            </a:fld>
            <a:endParaRPr lang="en-US" smtClean="0"/>
          </a:p>
        </p:txBody>
      </p:sp>
      <p:sp>
        <p:nvSpPr>
          <p:cNvPr id="438275" name="Rectangle 2"/>
          <p:cNvSpPr>
            <a:spLocks noGrp="1" noRot="1" noChangeAspect="1" noChangeArrowheads="1" noTextEdit="1"/>
          </p:cNvSpPr>
          <p:nvPr>
            <p:ph type="sldImg"/>
          </p:nvPr>
        </p:nvSpPr>
        <p:spPr>
          <a:ln/>
        </p:spPr>
      </p:sp>
      <p:sp>
        <p:nvSpPr>
          <p:cNvPr id="438276" name="Rectangle 3"/>
          <p:cNvSpPr>
            <a:spLocks noGrp="1" noChangeArrowheads="1"/>
          </p:cNvSpPr>
          <p:nvPr>
            <p:ph type="body" idx="1"/>
          </p:nvPr>
        </p:nvSpPr>
        <p:spPr>
          <a:noFill/>
          <a:ln/>
        </p:spPr>
        <p:txBody>
          <a:bodyPr/>
          <a:lstStyle/>
          <a:p>
            <a:pPr eaLnBrk="1" hangingPunct="1"/>
            <a:r>
              <a:rPr lang="en-US" smtClean="0"/>
              <a:t>Rocks of the Avalon terrain occur all over Acadia National Park, but one of the most spectacular places to see them is atop Cadillac Mountain – one of the highest points along the entire Atlantic coast.</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Rectangle 7"/>
          <p:cNvSpPr>
            <a:spLocks noGrp="1" noChangeArrowheads="1"/>
          </p:cNvSpPr>
          <p:nvPr>
            <p:ph type="sldNum" sz="quarter" idx="5"/>
          </p:nvPr>
        </p:nvSpPr>
        <p:spPr>
          <a:noFill/>
        </p:spPr>
        <p:txBody>
          <a:bodyPr/>
          <a:lstStyle/>
          <a:p>
            <a:fld id="{D1C20155-455B-4F8E-85F6-2DFA506A69AE}" type="slidenum">
              <a:rPr lang="en-US" smtClean="0"/>
              <a:pPr/>
              <a:t>92</a:t>
            </a:fld>
            <a:endParaRPr lang="en-US" smtClean="0"/>
          </a:p>
        </p:txBody>
      </p:sp>
      <p:sp>
        <p:nvSpPr>
          <p:cNvPr id="440323" name="Rectangle 2"/>
          <p:cNvSpPr>
            <a:spLocks noGrp="1" noRot="1" noChangeAspect="1" noChangeArrowheads="1" noTextEdit="1"/>
          </p:cNvSpPr>
          <p:nvPr>
            <p:ph type="sldImg"/>
          </p:nvPr>
        </p:nvSpPr>
        <p:spPr>
          <a:ln/>
        </p:spPr>
      </p:sp>
      <p:sp>
        <p:nvSpPr>
          <p:cNvPr id="440324" name="Rectangle 3"/>
          <p:cNvSpPr>
            <a:spLocks noGrp="1" noChangeArrowheads="1"/>
          </p:cNvSpPr>
          <p:nvPr>
            <p:ph type="body" idx="1"/>
          </p:nvPr>
        </p:nvSpPr>
        <p:spPr>
          <a:noFill/>
          <a:ln/>
        </p:spPr>
        <p:txBody>
          <a:bodyPr/>
          <a:lstStyle/>
          <a:p>
            <a:pPr eaLnBrk="1" hangingPunct="1"/>
            <a:r>
              <a:rPr lang="en-US" smtClean="0"/>
              <a:t>was once the magma chamber of a Avalonian volcano. Like the Arvonian arc that preceded it in the Taconic orogeny, the Avalon arc was active up until the time it collided with North America because the subduction zone was still tilted away from the continent.</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Rectangle 7"/>
          <p:cNvSpPr>
            <a:spLocks noGrp="1" noChangeArrowheads="1"/>
          </p:cNvSpPr>
          <p:nvPr>
            <p:ph type="sldNum" sz="quarter" idx="5"/>
          </p:nvPr>
        </p:nvSpPr>
        <p:spPr>
          <a:noFill/>
        </p:spPr>
        <p:txBody>
          <a:bodyPr/>
          <a:lstStyle/>
          <a:p>
            <a:fld id="{8A611251-4265-4EF2-AC85-9F9A8EACE818}" type="slidenum">
              <a:rPr lang="en-US" smtClean="0"/>
              <a:pPr/>
              <a:t>93</a:t>
            </a:fld>
            <a:endParaRPr lang="en-US" smtClean="0"/>
          </a:p>
        </p:txBody>
      </p:sp>
      <p:sp>
        <p:nvSpPr>
          <p:cNvPr id="465923" name="Rectangle 2"/>
          <p:cNvSpPr>
            <a:spLocks noGrp="1" noRot="1" noChangeAspect="1" noChangeArrowheads="1" noTextEdit="1"/>
          </p:cNvSpPr>
          <p:nvPr>
            <p:ph type="sldImg"/>
          </p:nvPr>
        </p:nvSpPr>
        <p:spPr>
          <a:ln/>
        </p:spPr>
      </p:sp>
      <p:sp>
        <p:nvSpPr>
          <p:cNvPr id="465924" name="Rectangle 3"/>
          <p:cNvSpPr>
            <a:spLocks noGrp="1" noChangeArrowheads="1"/>
          </p:cNvSpPr>
          <p:nvPr>
            <p:ph type="body" idx="1"/>
          </p:nvPr>
        </p:nvSpPr>
        <p:spPr>
          <a:noFill/>
          <a:ln/>
        </p:spPr>
        <p:txBody>
          <a:bodyPr/>
          <a:lstStyle/>
          <a:p>
            <a:pPr eaLnBrk="1" hangingPunct="1"/>
            <a:r>
              <a:rPr lang="en-US" dirty="0" smtClean="0"/>
              <a:t>Cades Cove is a</a:t>
            </a:r>
            <a:r>
              <a:rPr lang="en-US" baseline="0" dirty="0" smtClean="0"/>
              <a:t> great example of a thrust window. Younger (Ordovician) DCM carbonates are exposed in the window </a:t>
            </a:r>
            <a:endParaRPr lang="en-US" dirty="0"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8" name="Rectangle 7"/>
          <p:cNvSpPr>
            <a:spLocks noGrp="1" noChangeArrowheads="1"/>
          </p:cNvSpPr>
          <p:nvPr>
            <p:ph type="sldNum" sz="quarter" idx="5"/>
          </p:nvPr>
        </p:nvSpPr>
        <p:spPr>
          <a:noFill/>
        </p:spPr>
        <p:txBody>
          <a:bodyPr/>
          <a:lstStyle/>
          <a:p>
            <a:fld id="{29D05DB9-F419-4498-9A3B-598FB6F0FD11}" type="slidenum">
              <a:rPr lang="en-US" smtClean="0"/>
              <a:pPr/>
              <a:t>94</a:t>
            </a:fld>
            <a:endParaRPr lang="en-US" smtClean="0"/>
          </a:p>
        </p:txBody>
      </p:sp>
      <p:sp>
        <p:nvSpPr>
          <p:cNvPr id="470019" name="Rectangle 2"/>
          <p:cNvSpPr>
            <a:spLocks noGrp="1" noRot="1" noChangeAspect="1" noChangeArrowheads="1" noTextEdit="1"/>
          </p:cNvSpPr>
          <p:nvPr>
            <p:ph type="sldImg"/>
          </p:nvPr>
        </p:nvSpPr>
        <p:spPr>
          <a:ln/>
        </p:spPr>
      </p:sp>
      <p:sp>
        <p:nvSpPr>
          <p:cNvPr id="4700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 Alleghenian</a:t>
            </a:r>
            <a:r>
              <a:rPr lang="en-US" baseline="0" dirty="0" smtClean="0"/>
              <a:t> thrust the hard Grenville crust up to form the Blue Ridge province, but the old crystalline rocks in the Blue Ridge lack the layering that really shows-off the Alleghenian folds. Such folding is best seen in the compressed sediments of the Valley and Ridge province. </a:t>
            </a:r>
            <a:endParaRPr lang="en-US" dirty="0"/>
          </a:p>
        </p:txBody>
      </p:sp>
      <p:sp>
        <p:nvSpPr>
          <p:cNvPr id="4" name="Slide Number Placeholder 3"/>
          <p:cNvSpPr>
            <a:spLocks noGrp="1"/>
          </p:cNvSpPr>
          <p:nvPr>
            <p:ph type="sldNum" sz="quarter" idx="10"/>
          </p:nvPr>
        </p:nvSpPr>
        <p:spPr/>
        <p:txBody>
          <a:bodyPr/>
          <a:lstStyle/>
          <a:p>
            <a:pPr>
              <a:defRPr/>
            </a:pPr>
            <a:fld id="{72A665DE-7741-4A6B-B8B7-CDF56EAD4A19}" type="slidenum">
              <a:rPr lang="en-US" smtClean="0"/>
              <a:pPr>
                <a:defRPr/>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98116D6-C0B8-4AD0-9CCF-DBC4E1E1E7A7}"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A4799AD-7BCA-4C2E-9637-FD5C7448525D}"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874357C-8682-4106-8F70-CF867C6DEE98}"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289B94-7B43-43A6-B3F2-F5C4E609D23B}"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5514BE-6744-48B9-B068-BB1FF9AFF3FE}"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185F48F-960B-4F6E-8B63-4DFB50A2E30B}"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4CD9807-6173-4781-BF6B-3A89133B5655}"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4AABC0B-7BB3-45CC-A1F0-E9392D17C774}"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374CD90-6282-4689-974C-CAB0A1A68803}"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9BC2F2B-A21F-4E7F-9DCA-81C0BA7846B3}"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85B1C6E-5F21-45D1-9364-D069374720A6}"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chemeClr val="tx1"/>
                </a:solidFill>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chemeClr val="tx1"/>
                </a:solidFill>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chemeClr val="tx1"/>
                </a:solidFill>
              </a:defRPr>
            </a:lvl1pPr>
          </a:lstStyle>
          <a:p>
            <a:pPr>
              <a:defRPr/>
            </a:pPr>
            <a:fld id="{72432B97-D18E-45E6-B714-AE9F503DDED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9.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204802" name="Picture 2"/>
          <p:cNvPicPr>
            <a:picLocks noChangeAspect="1" noChangeArrowheads="1"/>
          </p:cNvPicPr>
          <p:nvPr/>
        </p:nvPicPr>
        <p:blipFill>
          <a:blip r:embed="rId3"/>
          <a:srcRect/>
          <a:stretch>
            <a:fillRect/>
          </a:stretch>
        </p:blipFill>
        <p:spPr bwMode="auto">
          <a:xfrm>
            <a:off x="685800" y="685800"/>
            <a:ext cx="7772400" cy="3219450"/>
          </a:xfrm>
          <a:prstGeom prst="rect">
            <a:avLst/>
          </a:prstGeom>
          <a:noFill/>
          <a:ln w="9525">
            <a:noFill/>
            <a:miter lim="800000"/>
            <a:headEnd/>
            <a:tailEnd/>
          </a:ln>
        </p:spPr>
      </p:pic>
      <p:pic>
        <p:nvPicPr>
          <p:cNvPr id="204803" name="Picture 3"/>
          <p:cNvPicPr>
            <a:picLocks noChangeAspect="1" noChangeArrowheads="1"/>
          </p:cNvPicPr>
          <p:nvPr/>
        </p:nvPicPr>
        <p:blipFill>
          <a:blip r:embed="rId4"/>
          <a:srcRect/>
          <a:stretch>
            <a:fillRect/>
          </a:stretch>
        </p:blipFill>
        <p:spPr bwMode="auto">
          <a:xfrm>
            <a:off x="0" y="4568825"/>
            <a:ext cx="9144000" cy="2289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blurdgdiv"/>
          <p:cNvPicPr>
            <a:picLocks noChangeAspect="1" noChangeArrowheads="1"/>
          </p:cNvPicPr>
          <p:nvPr/>
        </p:nvPicPr>
        <p:blipFill>
          <a:blip r:embed="rId3"/>
          <a:srcRect/>
          <a:stretch>
            <a:fillRect/>
          </a:stretch>
        </p:blipFill>
        <p:spPr bwMode="auto">
          <a:xfrm>
            <a:off x="0" y="1143000"/>
            <a:ext cx="9144000" cy="47196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6" name="Picture 2" descr="http://www.nvcc.edu/home/cbentley/gol_135/shenandoah/blue_ridge_massanutten_satellite.jpg"/>
          <p:cNvPicPr>
            <a:picLocks noChangeAspect="1" noChangeArrowheads="1"/>
          </p:cNvPicPr>
          <p:nvPr/>
        </p:nvPicPr>
        <p:blipFill>
          <a:blip r:embed="rId3"/>
          <a:srcRect/>
          <a:stretch>
            <a:fillRect/>
          </a:stretch>
        </p:blipFill>
        <p:spPr bwMode="auto">
          <a:xfrm>
            <a:off x="1701800" y="-214313"/>
            <a:ext cx="5715000" cy="7286626"/>
          </a:xfrm>
          <a:prstGeom prst="rect">
            <a:avLst/>
          </a:prstGeom>
          <a:noFill/>
          <a:ln w="9525">
            <a:noFill/>
            <a:miter lim="800000"/>
            <a:headEnd/>
            <a:tailEnd/>
          </a:ln>
        </p:spPr>
      </p:pic>
      <p:sp>
        <p:nvSpPr>
          <p:cNvPr id="3" name="TextBox 2"/>
          <p:cNvSpPr txBox="1"/>
          <p:nvPr/>
        </p:nvSpPr>
        <p:spPr>
          <a:xfrm>
            <a:off x="3657600" y="3429000"/>
            <a:ext cx="2552700" cy="523220"/>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Blue Ridge</a:t>
            </a:r>
            <a:endParaRPr lang="en-US" dirty="0">
              <a:effectLst>
                <a:outerShdw blurRad="38100" dist="38100" dir="2700000" algn="tl">
                  <a:srgbClr val="000000">
                    <a:alpha val="43137"/>
                  </a:srgbClr>
                </a:outerShdw>
              </a:effectLst>
            </a:endParaRPr>
          </a:p>
        </p:txBody>
      </p:sp>
      <p:sp>
        <p:nvSpPr>
          <p:cNvPr id="4" name="TextBox 3"/>
          <p:cNvSpPr txBox="1"/>
          <p:nvPr/>
        </p:nvSpPr>
        <p:spPr>
          <a:xfrm>
            <a:off x="1854200" y="1612900"/>
            <a:ext cx="3568700" cy="523220"/>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Valley and Ridge</a:t>
            </a:r>
            <a:endParaRPr lang="en-US"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4" name="Picture 2" descr="http://www.teachingboxes.org/mountainBuilding/lessons/foldImages/syncline.jpg"/>
          <p:cNvPicPr>
            <a:picLocks noChangeAspect="1" noChangeArrowheads="1"/>
          </p:cNvPicPr>
          <p:nvPr/>
        </p:nvPicPr>
        <p:blipFill>
          <a:blip r:embed="rId3"/>
          <a:srcRect/>
          <a:stretch>
            <a:fillRect/>
          </a:stretch>
        </p:blipFill>
        <p:spPr bwMode="auto">
          <a:xfrm>
            <a:off x="-381000" y="0"/>
            <a:ext cx="10287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srcRect/>
          <a:stretch>
            <a:fillRect/>
          </a:stretch>
        </p:blipFill>
        <p:spPr bwMode="auto">
          <a:xfrm>
            <a:off x="585788" y="114300"/>
            <a:ext cx="7972425" cy="6629400"/>
          </a:xfrm>
          <a:prstGeom prst="rect">
            <a:avLst/>
          </a:prstGeom>
          <a:noFill/>
          <a:ln w="12700">
            <a:noFill/>
            <a:miter lim="800000"/>
            <a:headEnd type="none" w="sm" len="sm"/>
            <a:tailEnd type="none" w="sm" len="sm"/>
          </a:ln>
        </p:spPr>
      </p:pic>
      <p:sp>
        <p:nvSpPr>
          <p:cNvPr id="10243" name="Text Box 3"/>
          <p:cNvSpPr txBox="1">
            <a:spLocks noChangeArrowheads="1"/>
          </p:cNvSpPr>
          <p:nvPr/>
        </p:nvSpPr>
        <p:spPr bwMode="auto">
          <a:xfrm>
            <a:off x="7772400" y="6521450"/>
            <a:ext cx="1447800" cy="336550"/>
          </a:xfrm>
          <a:prstGeom prst="rect">
            <a:avLst/>
          </a:prstGeom>
          <a:noFill/>
          <a:ln w="12700">
            <a:noFill/>
            <a:miter lim="800000"/>
            <a:headEnd type="none" w="sm" len="sm"/>
            <a:tailEnd type="none" w="sm" len="sm"/>
          </a:ln>
        </p:spPr>
        <p:txBody>
          <a:bodyPr>
            <a:spAutoFit/>
          </a:bodyPr>
          <a:lstStyle/>
          <a:p>
            <a:pPr eaLnBrk="0" hangingPunct="0">
              <a:lnSpc>
                <a:spcPct val="50000"/>
              </a:lnSpc>
              <a:spcBef>
                <a:spcPct val="60000"/>
              </a:spcBef>
            </a:pPr>
            <a:r>
              <a:rPr lang="en-US" sz="1000" i="1">
                <a:solidFill>
                  <a:srgbClr val="FF0000"/>
                </a:solidFill>
                <a:latin typeface="Times New Roman" pitchFamily="18" charset="0"/>
              </a:rPr>
              <a:t>Parks and Plates</a:t>
            </a:r>
          </a:p>
          <a:p>
            <a:pPr eaLnBrk="0" hangingPunct="0">
              <a:lnSpc>
                <a:spcPct val="50000"/>
              </a:lnSpc>
              <a:spcBef>
                <a:spcPct val="60000"/>
              </a:spcBef>
            </a:pPr>
            <a:r>
              <a:rPr lang="en-US" sz="1000" i="1">
                <a:solidFill>
                  <a:srgbClr val="FF0000"/>
                </a:solidFill>
                <a:latin typeface="Times New Roman" pitchFamily="18" charset="0"/>
                <a:cs typeface="Times New Roman" pitchFamily="18" charset="0"/>
              </a:rPr>
              <a:t>©2005 Robert J. Lillie</a:t>
            </a:r>
          </a:p>
        </p:txBody>
      </p:sp>
      <p:sp>
        <p:nvSpPr>
          <p:cNvPr id="10244" name="Text Box 4"/>
          <p:cNvSpPr txBox="1">
            <a:spLocks noChangeArrowheads="1"/>
          </p:cNvSpPr>
          <p:nvPr/>
        </p:nvSpPr>
        <p:spPr bwMode="auto">
          <a:xfrm>
            <a:off x="215900" y="438150"/>
            <a:ext cx="4751388" cy="946150"/>
          </a:xfrm>
          <a:prstGeom prst="rect">
            <a:avLst/>
          </a:prstGeom>
          <a:noFill/>
          <a:ln w="12700">
            <a:noFill/>
            <a:miter lim="800000"/>
            <a:headEnd type="none" w="sm" len="sm"/>
            <a:tailEnd type="none" w="sm" len="sm"/>
          </a:ln>
        </p:spPr>
        <p:txBody>
          <a:bodyPr>
            <a:spAutoFit/>
          </a:bodyPr>
          <a:lstStyle/>
          <a:p>
            <a:pPr eaLnBrk="0" hangingPunct="0">
              <a:spcBef>
                <a:spcPct val="50000"/>
              </a:spcBef>
            </a:pPr>
            <a:r>
              <a:rPr lang="en-US">
                <a:solidFill>
                  <a:schemeClr val="accent2"/>
                </a:solidFill>
                <a:latin typeface="Times New Roman" pitchFamily="18" charset="0"/>
              </a:rPr>
              <a:t>ANCIENT COLLISIONAL MOUNTAIN RANGE</a:t>
            </a:r>
          </a:p>
        </p:txBody>
      </p:sp>
      <p:sp>
        <p:nvSpPr>
          <p:cNvPr id="5" name="5-Point Star 4"/>
          <p:cNvSpPr/>
          <p:nvPr/>
        </p:nvSpPr>
        <p:spPr bwMode="auto">
          <a:xfrm>
            <a:off x="8153400" y="711200"/>
            <a:ext cx="381000" cy="381000"/>
          </a:xfrm>
          <a:prstGeom prst="star5">
            <a:avLst/>
          </a:prstGeom>
          <a:solidFill>
            <a:srgbClr val="FF0000"/>
          </a:solidFill>
          <a:ln w="19050" cap="flat" cmpd="sng" algn="ctr">
            <a:solidFill>
              <a:schemeClr val="bg1"/>
            </a:solidFill>
            <a:prstDash val="solid"/>
            <a:round/>
            <a:headEnd type="none" w="med" len="med"/>
            <a:tailEnd type="triangle" w="med" len="med"/>
          </a:ln>
          <a:effectLst/>
        </p:spPr>
        <p:txBody>
          <a:bodyPr/>
          <a:lstStyle/>
          <a:p>
            <a:pPr>
              <a:defRPr/>
            </a:pPr>
            <a:endParaRPr lang="en-US"/>
          </a:p>
        </p:txBody>
      </p:sp>
      <p:sp>
        <p:nvSpPr>
          <p:cNvPr id="6" name="5-Point Star 5"/>
          <p:cNvSpPr/>
          <p:nvPr/>
        </p:nvSpPr>
        <p:spPr bwMode="auto">
          <a:xfrm>
            <a:off x="5448300" y="3733800"/>
            <a:ext cx="381000" cy="381000"/>
          </a:xfrm>
          <a:prstGeom prst="star5">
            <a:avLst/>
          </a:prstGeom>
          <a:solidFill>
            <a:srgbClr val="FF0000"/>
          </a:solidFill>
          <a:ln w="19050" cap="flat" cmpd="sng" algn="ctr">
            <a:solidFill>
              <a:schemeClr val="bg1"/>
            </a:solidFill>
            <a:prstDash val="solid"/>
            <a:round/>
            <a:headEnd type="none" w="med" len="med"/>
            <a:tailEnd type="triangle" w="med" len="med"/>
          </a:ln>
          <a:effectLst/>
        </p:spPr>
        <p:txBody>
          <a:bodyPr/>
          <a:lstStyle/>
          <a:p>
            <a:pPr>
              <a:defRPr/>
            </a:pPr>
            <a:endParaRPr lang="en-US"/>
          </a:p>
        </p:txBody>
      </p:sp>
      <p:sp>
        <p:nvSpPr>
          <p:cNvPr id="7" name="5-Point Star 6"/>
          <p:cNvSpPr/>
          <p:nvPr/>
        </p:nvSpPr>
        <p:spPr bwMode="auto">
          <a:xfrm>
            <a:off x="6451600" y="2781300"/>
            <a:ext cx="381000" cy="381000"/>
          </a:xfrm>
          <a:prstGeom prst="star5">
            <a:avLst/>
          </a:prstGeom>
          <a:solidFill>
            <a:srgbClr val="FF0000"/>
          </a:solidFill>
          <a:ln w="19050" cap="flat" cmpd="sng" algn="ctr">
            <a:solidFill>
              <a:schemeClr val="bg1"/>
            </a:solidFill>
            <a:prstDash val="solid"/>
            <a:round/>
            <a:headEnd type="none" w="med" len="med"/>
            <a:tailEnd type="triangle" w="med" len="med"/>
          </a:ln>
          <a:effectLst/>
        </p:spPr>
        <p:txBody>
          <a:bodyPr/>
          <a:lstStyle/>
          <a:p>
            <a:pPr>
              <a:defRPr/>
            </a:pPr>
            <a:endParaRPr lang="en-US"/>
          </a:p>
        </p:txBody>
      </p:sp>
      <p:sp>
        <p:nvSpPr>
          <p:cNvPr id="8" name="TextBox 7"/>
          <p:cNvSpPr txBox="1"/>
          <p:nvPr/>
        </p:nvSpPr>
        <p:spPr>
          <a:xfrm>
            <a:off x="7353300" y="927100"/>
            <a:ext cx="1981200" cy="523875"/>
          </a:xfrm>
          <a:prstGeom prst="rect">
            <a:avLst/>
          </a:prstGeom>
          <a:noFill/>
        </p:spPr>
        <p:txBody>
          <a:bodyPr>
            <a:spAutoFit/>
          </a:bodyPr>
          <a:lstStyle/>
          <a:p>
            <a:pPr>
              <a:defRPr/>
            </a:pPr>
            <a:r>
              <a:rPr lang="en-US" dirty="0">
                <a:solidFill>
                  <a:srgbClr val="002060"/>
                </a:solidFill>
                <a:effectLst>
                  <a:outerShdw blurRad="38100" dist="38100" dir="2700000" algn="tl">
                    <a:srgbClr val="000000">
                      <a:alpha val="43137"/>
                    </a:srgbClr>
                  </a:outerShdw>
                </a:effectLst>
              </a:rPr>
              <a:t>Acadia</a:t>
            </a:r>
          </a:p>
        </p:txBody>
      </p:sp>
      <p:sp>
        <p:nvSpPr>
          <p:cNvPr id="9" name="TextBox 8"/>
          <p:cNvSpPr txBox="1"/>
          <p:nvPr/>
        </p:nvSpPr>
        <p:spPr>
          <a:xfrm>
            <a:off x="6731000" y="2730500"/>
            <a:ext cx="2362200" cy="523875"/>
          </a:xfrm>
          <a:prstGeom prst="rect">
            <a:avLst/>
          </a:prstGeom>
          <a:noFill/>
        </p:spPr>
        <p:txBody>
          <a:bodyPr>
            <a:spAutoFit/>
          </a:bodyPr>
          <a:lstStyle/>
          <a:p>
            <a:pPr>
              <a:defRPr/>
            </a:pPr>
            <a:r>
              <a:rPr lang="en-US" dirty="0">
                <a:solidFill>
                  <a:srgbClr val="002060"/>
                </a:solidFill>
                <a:effectLst>
                  <a:outerShdw blurRad="38100" dist="38100" dir="2700000" algn="tl">
                    <a:srgbClr val="000000">
                      <a:alpha val="43137"/>
                    </a:srgbClr>
                  </a:outerShdw>
                </a:effectLst>
              </a:rPr>
              <a:t>Shenandoah</a:t>
            </a:r>
          </a:p>
        </p:txBody>
      </p:sp>
      <p:sp>
        <p:nvSpPr>
          <p:cNvPr id="10" name="TextBox 9"/>
          <p:cNvSpPr txBox="1"/>
          <p:nvPr/>
        </p:nvSpPr>
        <p:spPr>
          <a:xfrm>
            <a:off x="5588000" y="3632200"/>
            <a:ext cx="2895600" cy="523875"/>
          </a:xfrm>
          <a:prstGeom prst="rect">
            <a:avLst/>
          </a:prstGeom>
          <a:noFill/>
        </p:spPr>
        <p:txBody>
          <a:bodyPr>
            <a:spAutoFit/>
          </a:bodyPr>
          <a:lstStyle/>
          <a:p>
            <a:pPr>
              <a:defRPr/>
            </a:pPr>
            <a:r>
              <a:rPr lang="en-US" dirty="0">
                <a:solidFill>
                  <a:srgbClr val="002060"/>
                </a:solidFill>
                <a:effectLst>
                  <a:outerShdw blurRad="38100" dist="38100" dir="2700000" algn="tl">
                    <a:srgbClr val="000000">
                      <a:alpha val="43137"/>
                    </a:srgbClr>
                  </a:outerShdw>
                </a:effectLst>
              </a:rPr>
              <a:t>Great Smokey</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www.jamestown-ri.info/appalachian_chain.jpg"/>
          <p:cNvPicPr>
            <a:picLocks noChangeAspect="1" noChangeArrowheads="1"/>
          </p:cNvPicPr>
          <p:nvPr/>
        </p:nvPicPr>
        <p:blipFill>
          <a:blip r:embed="rId3"/>
          <a:srcRect/>
          <a:stretch>
            <a:fillRect/>
          </a:stretch>
        </p:blipFill>
        <p:spPr bwMode="auto">
          <a:xfrm>
            <a:off x="765175" y="-147638"/>
            <a:ext cx="7613650" cy="7153276"/>
          </a:xfrm>
          <a:prstGeom prst="rect">
            <a:avLst/>
          </a:prstGeom>
          <a:noFill/>
          <a:ln w="9525">
            <a:noFill/>
            <a:miter lim="800000"/>
            <a:headEnd/>
            <a:tailEnd/>
          </a:ln>
        </p:spPr>
      </p:pic>
      <p:sp>
        <p:nvSpPr>
          <p:cNvPr id="3" name="TextBox 2"/>
          <p:cNvSpPr txBox="1"/>
          <p:nvPr/>
        </p:nvSpPr>
        <p:spPr>
          <a:xfrm>
            <a:off x="5029200" y="4343400"/>
            <a:ext cx="3124200" cy="1077913"/>
          </a:xfrm>
          <a:prstGeom prst="rect">
            <a:avLst/>
          </a:prstGeom>
          <a:noFill/>
        </p:spPr>
        <p:txBody>
          <a:bodyPr>
            <a:spAutoFit/>
          </a:bodyPr>
          <a:lstStyle/>
          <a:p>
            <a:pPr>
              <a:defRPr/>
            </a:pPr>
            <a:r>
              <a:rPr lang="en-US" sz="3200" dirty="0">
                <a:effectLst>
                  <a:outerShdw blurRad="38100" dist="38100" dir="2700000" algn="tl">
                    <a:srgbClr val="000000">
                      <a:alpha val="43137"/>
                    </a:srgbClr>
                  </a:outerShdw>
                </a:effectLst>
              </a:rPr>
              <a:t>Appalachian National Parks</a:t>
            </a:r>
          </a:p>
        </p:txBody>
      </p:sp>
      <p:sp>
        <p:nvSpPr>
          <p:cNvPr id="4" name="5-Point Star 3"/>
          <p:cNvSpPr/>
          <p:nvPr/>
        </p:nvSpPr>
        <p:spPr bwMode="auto">
          <a:xfrm>
            <a:off x="7315200" y="1447800"/>
            <a:ext cx="381000" cy="381000"/>
          </a:xfrm>
          <a:prstGeom prst="star5">
            <a:avLst/>
          </a:prstGeom>
          <a:solidFill>
            <a:srgbClr val="FF0000"/>
          </a:solidFill>
          <a:ln w="19050" cap="flat" cmpd="sng" algn="ctr">
            <a:solidFill>
              <a:schemeClr val="bg1"/>
            </a:solidFill>
            <a:prstDash val="solid"/>
            <a:round/>
            <a:headEnd type="none" w="med" len="med"/>
            <a:tailEnd type="triangle" w="med" len="med"/>
          </a:ln>
          <a:effectLst/>
        </p:spPr>
        <p:txBody>
          <a:bodyPr/>
          <a:lstStyle/>
          <a:p>
            <a:pPr>
              <a:defRPr/>
            </a:pPr>
            <a:endParaRPr lang="en-US"/>
          </a:p>
        </p:txBody>
      </p:sp>
      <p:sp>
        <p:nvSpPr>
          <p:cNvPr id="5" name="5-Point Star 4"/>
          <p:cNvSpPr/>
          <p:nvPr/>
        </p:nvSpPr>
        <p:spPr bwMode="auto">
          <a:xfrm>
            <a:off x="1066800" y="5943600"/>
            <a:ext cx="381000" cy="381000"/>
          </a:xfrm>
          <a:prstGeom prst="star5">
            <a:avLst/>
          </a:prstGeom>
          <a:solidFill>
            <a:srgbClr val="FF0000"/>
          </a:solidFill>
          <a:ln w="19050" cap="flat" cmpd="sng" algn="ctr">
            <a:solidFill>
              <a:schemeClr val="bg1"/>
            </a:solidFill>
            <a:prstDash val="solid"/>
            <a:round/>
            <a:headEnd type="none" w="med" len="med"/>
            <a:tailEnd type="triangle" w="med" len="med"/>
          </a:ln>
          <a:effectLst/>
        </p:spPr>
        <p:txBody>
          <a:bodyPr/>
          <a:lstStyle/>
          <a:p>
            <a:pPr>
              <a:defRPr/>
            </a:pPr>
            <a:endParaRPr lang="en-US"/>
          </a:p>
        </p:txBody>
      </p:sp>
      <p:sp>
        <p:nvSpPr>
          <p:cNvPr id="6" name="5-Point Star 5"/>
          <p:cNvSpPr/>
          <p:nvPr/>
        </p:nvSpPr>
        <p:spPr bwMode="auto">
          <a:xfrm>
            <a:off x="3200400" y="4419600"/>
            <a:ext cx="381000" cy="381000"/>
          </a:xfrm>
          <a:prstGeom prst="star5">
            <a:avLst/>
          </a:prstGeom>
          <a:solidFill>
            <a:srgbClr val="FF0000"/>
          </a:solidFill>
          <a:ln w="19050" cap="flat" cmpd="sng" algn="ctr">
            <a:solidFill>
              <a:schemeClr val="bg1"/>
            </a:solidFill>
            <a:prstDash val="solid"/>
            <a:round/>
            <a:headEnd type="none" w="med" len="med"/>
            <a:tailEnd type="triangle" w="med" len="med"/>
          </a:ln>
          <a:effectLst/>
        </p:spPr>
        <p:txBody>
          <a:bodyPr/>
          <a:lstStyle/>
          <a:p>
            <a:pPr>
              <a:defRPr/>
            </a:pPr>
            <a:endParaRPr lang="en-US"/>
          </a:p>
        </p:txBody>
      </p:sp>
      <p:sp>
        <p:nvSpPr>
          <p:cNvPr id="7" name="TextBox 6"/>
          <p:cNvSpPr txBox="1"/>
          <p:nvPr/>
        </p:nvSpPr>
        <p:spPr>
          <a:xfrm>
            <a:off x="6515100" y="1739900"/>
            <a:ext cx="1981200" cy="523875"/>
          </a:xfrm>
          <a:prstGeom prst="rect">
            <a:avLst/>
          </a:prstGeom>
          <a:noFill/>
        </p:spPr>
        <p:txBody>
          <a:bodyPr>
            <a:spAutoFit/>
          </a:bodyPr>
          <a:lstStyle/>
          <a:p>
            <a:pPr>
              <a:defRPr/>
            </a:pPr>
            <a:r>
              <a:rPr lang="en-US" dirty="0">
                <a:effectLst>
                  <a:outerShdw blurRad="38100" dist="38100" dir="2700000" algn="tl">
                    <a:srgbClr val="000000">
                      <a:alpha val="43137"/>
                    </a:srgbClr>
                  </a:outerShdw>
                </a:effectLst>
              </a:rPr>
              <a:t>Acadia</a:t>
            </a:r>
          </a:p>
        </p:txBody>
      </p:sp>
      <p:sp>
        <p:nvSpPr>
          <p:cNvPr id="8" name="TextBox 7"/>
          <p:cNvSpPr txBox="1"/>
          <p:nvPr/>
        </p:nvSpPr>
        <p:spPr>
          <a:xfrm>
            <a:off x="889000" y="4343400"/>
            <a:ext cx="2362200" cy="523875"/>
          </a:xfrm>
          <a:prstGeom prst="rect">
            <a:avLst/>
          </a:prstGeom>
          <a:noFill/>
        </p:spPr>
        <p:txBody>
          <a:bodyPr>
            <a:spAutoFit/>
          </a:bodyPr>
          <a:lstStyle/>
          <a:p>
            <a:pPr>
              <a:defRPr/>
            </a:pPr>
            <a:r>
              <a:rPr lang="en-US" dirty="0">
                <a:effectLst>
                  <a:outerShdw blurRad="38100" dist="38100" dir="2700000" algn="tl">
                    <a:srgbClr val="000000">
                      <a:alpha val="43137"/>
                    </a:srgbClr>
                  </a:outerShdw>
                </a:effectLst>
              </a:rPr>
              <a:t>Shenandoah</a:t>
            </a:r>
          </a:p>
        </p:txBody>
      </p:sp>
      <p:sp>
        <p:nvSpPr>
          <p:cNvPr id="9" name="TextBox 8"/>
          <p:cNvSpPr txBox="1"/>
          <p:nvPr/>
        </p:nvSpPr>
        <p:spPr>
          <a:xfrm>
            <a:off x="1295400" y="5905500"/>
            <a:ext cx="2895600" cy="523875"/>
          </a:xfrm>
          <a:prstGeom prst="rect">
            <a:avLst/>
          </a:prstGeom>
          <a:noFill/>
        </p:spPr>
        <p:txBody>
          <a:bodyPr>
            <a:spAutoFit/>
          </a:bodyPr>
          <a:lstStyle/>
          <a:p>
            <a:pPr>
              <a:defRPr/>
            </a:pPr>
            <a:r>
              <a:rPr lang="en-US" dirty="0">
                <a:effectLst>
                  <a:outerShdw blurRad="38100" dist="38100" dir="2700000" algn="tl">
                    <a:srgbClr val="000000">
                      <a:alpha val="43137"/>
                    </a:srgbClr>
                  </a:outerShdw>
                </a:effectLst>
              </a:rPr>
              <a:t>Great Smokey</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2" name="Picture 2" descr="GRSMrelief1 October 1997"/>
          <p:cNvPicPr>
            <a:picLocks noChangeAspect="1" noChangeArrowheads="1"/>
          </p:cNvPicPr>
          <p:nvPr/>
        </p:nvPicPr>
        <p:blipFill>
          <a:blip r:embed="rId3"/>
          <a:srcRect l="862" t="1202" r="2533" b="1378"/>
          <a:stretch>
            <a:fillRect/>
          </a:stretch>
        </p:blipFill>
        <p:spPr bwMode="auto">
          <a:xfrm>
            <a:off x="-181708" y="0"/>
            <a:ext cx="9482016"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4018" name="Picture 2"/>
          <p:cNvPicPr>
            <a:picLocks noChangeAspect="1" noChangeArrowheads="1"/>
          </p:cNvPicPr>
          <p:nvPr/>
        </p:nvPicPr>
        <p:blipFill>
          <a:blip r:embed="rId3"/>
          <a:srcRect/>
          <a:stretch>
            <a:fillRect/>
          </a:stretch>
        </p:blipFill>
        <p:spPr bwMode="auto">
          <a:xfrm>
            <a:off x="0" y="3232150"/>
            <a:ext cx="9144000" cy="3625850"/>
          </a:xfrm>
          <a:prstGeom prst="rect">
            <a:avLst/>
          </a:prstGeom>
          <a:noFill/>
          <a:ln w="9525">
            <a:noFill/>
            <a:miter lim="800000"/>
            <a:headEnd/>
            <a:tailEnd/>
          </a:ln>
        </p:spPr>
      </p:pic>
      <p:pic>
        <p:nvPicPr>
          <p:cNvPr id="214019" name="Picture 3" descr="scan0052"/>
          <p:cNvPicPr>
            <a:picLocks noChangeAspect="1" noChangeArrowheads="1"/>
          </p:cNvPicPr>
          <p:nvPr/>
        </p:nvPicPr>
        <p:blipFill>
          <a:blip r:embed="rId4"/>
          <a:srcRect l="5551" t="7268" r="3423"/>
          <a:stretch>
            <a:fillRect/>
          </a:stretch>
        </p:blipFill>
        <p:spPr bwMode="auto">
          <a:xfrm>
            <a:off x="0" y="152400"/>
            <a:ext cx="9144000" cy="2847975"/>
          </a:xfrm>
          <a:prstGeom prst="rect">
            <a:avLst/>
          </a:prstGeom>
          <a:noFill/>
          <a:ln w="9525">
            <a:noFill/>
            <a:miter lim="800000"/>
            <a:headEnd/>
            <a:tailEnd/>
          </a:ln>
        </p:spPr>
      </p:pic>
      <p:sp>
        <p:nvSpPr>
          <p:cNvPr id="214020" name="Text Box 4"/>
          <p:cNvSpPr txBox="1">
            <a:spLocks noChangeArrowheads="1"/>
          </p:cNvSpPr>
          <p:nvPr/>
        </p:nvSpPr>
        <p:spPr bwMode="auto">
          <a:xfrm>
            <a:off x="762000" y="0"/>
            <a:ext cx="8001000" cy="457200"/>
          </a:xfrm>
          <a:prstGeom prst="rect">
            <a:avLst/>
          </a:prstGeom>
          <a:noFill/>
          <a:ln w="9525">
            <a:noFill/>
            <a:miter lim="800000"/>
            <a:headEnd/>
            <a:tailEnd/>
          </a:ln>
        </p:spPr>
        <p:txBody>
          <a:bodyPr>
            <a:spAutoFit/>
          </a:bodyPr>
          <a:lstStyle/>
          <a:p>
            <a:pPr algn="l">
              <a:spcBef>
                <a:spcPct val="50000"/>
              </a:spcBef>
            </a:pPr>
            <a:r>
              <a:rPr lang="en-US" sz="2400" b="0" dirty="0">
                <a:solidFill>
                  <a:schemeClr val="tx1"/>
                </a:solidFill>
                <a:latin typeface="Times New Roman" pitchFamily="18" charset="0"/>
              </a:rPr>
              <a:t>Thrust faults moved Precambrian rocks ~150 miles westward</a:t>
            </a:r>
          </a:p>
        </p:txBody>
      </p:sp>
      <p:sp>
        <p:nvSpPr>
          <p:cNvPr id="214021" name="Text Box 5"/>
          <p:cNvSpPr txBox="1">
            <a:spLocks noChangeArrowheads="1"/>
          </p:cNvSpPr>
          <p:nvPr/>
        </p:nvSpPr>
        <p:spPr bwMode="auto">
          <a:xfrm>
            <a:off x="6172200" y="1905000"/>
            <a:ext cx="1219200" cy="517525"/>
          </a:xfrm>
          <a:prstGeom prst="rect">
            <a:avLst/>
          </a:prstGeom>
          <a:noFill/>
          <a:ln w="9525">
            <a:noFill/>
            <a:miter lim="800000"/>
            <a:headEnd/>
            <a:tailEnd/>
          </a:ln>
        </p:spPr>
        <p:txBody>
          <a:bodyPr>
            <a:spAutoFit/>
          </a:bodyPr>
          <a:lstStyle/>
          <a:p>
            <a:pPr>
              <a:spcBef>
                <a:spcPct val="50000"/>
              </a:spcBef>
            </a:pPr>
            <a:r>
              <a:rPr lang="en-US" sz="1400">
                <a:solidFill>
                  <a:srgbClr val="FF0000"/>
                </a:solidFill>
                <a:latin typeface="Times New Roman" pitchFamily="18" charset="0"/>
              </a:rPr>
              <a:t>Gneiss and granite</a:t>
            </a:r>
          </a:p>
        </p:txBody>
      </p:sp>
      <p:sp>
        <p:nvSpPr>
          <p:cNvPr id="214022" name="Text Box 6"/>
          <p:cNvSpPr txBox="1">
            <a:spLocks noChangeArrowheads="1"/>
          </p:cNvSpPr>
          <p:nvPr/>
        </p:nvSpPr>
        <p:spPr bwMode="auto">
          <a:xfrm>
            <a:off x="4876800" y="1219200"/>
            <a:ext cx="1524000" cy="517525"/>
          </a:xfrm>
          <a:prstGeom prst="rect">
            <a:avLst/>
          </a:prstGeom>
          <a:noFill/>
          <a:ln w="9525">
            <a:noFill/>
            <a:miter lim="800000"/>
            <a:headEnd/>
            <a:tailEnd/>
          </a:ln>
        </p:spPr>
        <p:txBody>
          <a:bodyPr>
            <a:spAutoFit/>
          </a:bodyPr>
          <a:lstStyle/>
          <a:p>
            <a:pPr>
              <a:spcBef>
                <a:spcPct val="50000"/>
              </a:spcBef>
            </a:pPr>
            <a:r>
              <a:rPr lang="en-US" sz="1400">
                <a:solidFill>
                  <a:srgbClr val="FF0000"/>
                </a:solidFill>
                <a:latin typeface="Times New Roman" pitchFamily="18" charset="0"/>
              </a:rPr>
              <a:t>Metamorphosed basalt</a:t>
            </a:r>
          </a:p>
        </p:txBody>
      </p:sp>
      <p:sp>
        <p:nvSpPr>
          <p:cNvPr id="214023" name="Text Box 7"/>
          <p:cNvSpPr txBox="1">
            <a:spLocks noChangeArrowheads="1"/>
          </p:cNvSpPr>
          <p:nvPr/>
        </p:nvSpPr>
        <p:spPr bwMode="auto">
          <a:xfrm>
            <a:off x="2362200" y="3505200"/>
            <a:ext cx="4191000" cy="830997"/>
          </a:xfrm>
          <a:prstGeom prst="rect">
            <a:avLst/>
          </a:prstGeom>
          <a:noFill/>
          <a:ln w="9525">
            <a:noFill/>
            <a:miter lim="800000"/>
            <a:headEnd/>
            <a:tailEnd/>
          </a:ln>
        </p:spPr>
        <p:txBody>
          <a:bodyPr>
            <a:spAutoFit/>
          </a:bodyPr>
          <a:lstStyle/>
          <a:p>
            <a:pPr>
              <a:spcBef>
                <a:spcPct val="50000"/>
              </a:spcBef>
            </a:pPr>
            <a:r>
              <a:rPr lang="en-US" sz="2400" b="0" dirty="0">
                <a:solidFill>
                  <a:schemeClr val="tx1"/>
                </a:solidFill>
                <a:latin typeface="Times New Roman" pitchFamily="18" charset="0"/>
              </a:rPr>
              <a:t>More intense deformation at Great </a:t>
            </a:r>
            <a:r>
              <a:rPr lang="en-US" sz="2400" b="0" dirty="0" smtClean="0">
                <a:solidFill>
                  <a:schemeClr val="tx1"/>
                </a:solidFill>
                <a:latin typeface="Times New Roman" pitchFamily="18" charset="0"/>
              </a:rPr>
              <a:t>Smoky </a:t>
            </a:r>
            <a:r>
              <a:rPr lang="en-US" sz="2400" b="0" dirty="0">
                <a:solidFill>
                  <a:schemeClr val="tx1"/>
                </a:solidFill>
                <a:latin typeface="Times New Roman" pitchFamily="18" charset="0"/>
              </a:rPr>
              <a:t>than Shenandoah</a:t>
            </a:r>
          </a:p>
        </p:txBody>
      </p:sp>
      <p:sp>
        <p:nvSpPr>
          <p:cNvPr id="214024" name="Text Box 8"/>
          <p:cNvSpPr txBox="1">
            <a:spLocks noChangeArrowheads="1"/>
          </p:cNvSpPr>
          <p:nvPr/>
        </p:nvSpPr>
        <p:spPr bwMode="auto">
          <a:xfrm>
            <a:off x="457200" y="1676400"/>
            <a:ext cx="1371600" cy="825500"/>
          </a:xfrm>
          <a:prstGeom prst="rect">
            <a:avLst/>
          </a:prstGeom>
          <a:noFill/>
          <a:ln w="9525">
            <a:noFill/>
            <a:miter lim="800000"/>
            <a:headEnd/>
            <a:tailEnd/>
          </a:ln>
        </p:spPr>
        <p:txBody>
          <a:bodyPr>
            <a:spAutoFit/>
          </a:bodyPr>
          <a:lstStyle/>
          <a:p>
            <a:pPr>
              <a:spcBef>
                <a:spcPct val="50000"/>
              </a:spcBef>
            </a:pPr>
            <a:r>
              <a:rPr lang="en-US" sz="1600">
                <a:solidFill>
                  <a:srgbClr val="FF0000"/>
                </a:solidFill>
                <a:latin typeface="Times New Roman" pitchFamily="18" charset="0"/>
              </a:rPr>
              <a:t>Paleozoic sedimentary rocks</a:t>
            </a:r>
          </a:p>
        </p:txBody>
      </p:sp>
      <p:sp>
        <p:nvSpPr>
          <p:cNvPr id="214025" name="Line 9"/>
          <p:cNvSpPr>
            <a:spLocks noChangeShapeType="1"/>
          </p:cNvSpPr>
          <p:nvPr/>
        </p:nvSpPr>
        <p:spPr bwMode="auto">
          <a:xfrm>
            <a:off x="1219200" y="2286000"/>
            <a:ext cx="609600" cy="3810000"/>
          </a:xfrm>
          <a:prstGeom prst="line">
            <a:avLst/>
          </a:prstGeom>
          <a:noFill/>
          <a:ln w="38100">
            <a:solidFill>
              <a:srgbClr val="FF0000"/>
            </a:solidFill>
            <a:round/>
            <a:headEnd/>
            <a:tailEnd type="triangle" w="med" len="med"/>
          </a:ln>
        </p:spPr>
        <p:txBody>
          <a:bodyPr wrap="none"/>
          <a:lstStyle/>
          <a:p>
            <a:endParaRPr lang="en-US"/>
          </a:p>
        </p:txBody>
      </p:sp>
      <p:sp>
        <p:nvSpPr>
          <p:cNvPr id="214026" name="Text Box 10"/>
          <p:cNvSpPr txBox="1">
            <a:spLocks noChangeArrowheads="1"/>
          </p:cNvSpPr>
          <p:nvPr/>
        </p:nvSpPr>
        <p:spPr bwMode="auto">
          <a:xfrm>
            <a:off x="3124200" y="5486400"/>
            <a:ext cx="1981200" cy="825500"/>
          </a:xfrm>
          <a:prstGeom prst="rect">
            <a:avLst/>
          </a:prstGeom>
          <a:noFill/>
          <a:ln w="9525">
            <a:noFill/>
            <a:miter lim="800000"/>
            <a:headEnd/>
            <a:tailEnd/>
          </a:ln>
        </p:spPr>
        <p:txBody>
          <a:bodyPr>
            <a:spAutoFit/>
          </a:bodyPr>
          <a:lstStyle/>
          <a:p>
            <a:pPr>
              <a:spcBef>
                <a:spcPct val="50000"/>
              </a:spcBef>
            </a:pPr>
            <a:r>
              <a:rPr lang="en-US" sz="1600">
                <a:solidFill>
                  <a:srgbClr val="FF0000"/>
                </a:solidFill>
                <a:latin typeface="Times New Roman" pitchFamily="18" charset="0"/>
              </a:rPr>
              <a:t>Precambrian sedimentary and metamorphic rocks</a:t>
            </a:r>
          </a:p>
        </p:txBody>
      </p:sp>
      <p:sp>
        <p:nvSpPr>
          <p:cNvPr id="214027" name="Line 11"/>
          <p:cNvSpPr>
            <a:spLocks noChangeShapeType="1"/>
          </p:cNvSpPr>
          <p:nvPr/>
        </p:nvSpPr>
        <p:spPr bwMode="auto">
          <a:xfrm>
            <a:off x="6629400" y="2514600"/>
            <a:ext cx="914400" cy="3962400"/>
          </a:xfrm>
          <a:prstGeom prst="line">
            <a:avLst/>
          </a:prstGeom>
          <a:noFill/>
          <a:ln w="38100">
            <a:solidFill>
              <a:srgbClr val="FF0000"/>
            </a:solidFill>
            <a:round/>
            <a:headEnd/>
            <a:tailEnd type="triangle" w="med" len="med"/>
          </a:ln>
        </p:spPr>
        <p:txBody>
          <a:bodyPr wrap="none"/>
          <a:lstStyle/>
          <a:p>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2" name="Picture 2" descr="Great Smokies Fault"/>
          <p:cNvPicPr>
            <a:picLocks noChangeAspect="1" noChangeArrowheads="1"/>
          </p:cNvPicPr>
          <p:nvPr/>
        </p:nvPicPr>
        <p:blipFill>
          <a:blip r:embed="rId4"/>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6" name="Picture 3"/>
          <p:cNvPicPr>
            <a:picLocks noChangeAspect="1" noChangeArrowheads="1"/>
          </p:cNvPicPr>
          <p:nvPr/>
        </p:nvPicPr>
        <p:blipFill>
          <a:blip r:embed="rId3"/>
          <a:srcRect/>
          <a:stretch>
            <a:fillRect/>
          </a:stretch>
        </p:blipFill>
        <p:spPr bwMode="auto">
          <a:xfrm>
            <a:off x="0" y="673100"/>
            <a:ext cx="5000625" cy="6172200"/>
          </a:xfrm>
          <a:prstGeom prst="rect">
            <a:avLst/>
          </a:prstGeom>
          <a:noFill/>
          <a:ln w="19050">
            <a:noFill/>
            <a:miter lim="800000"/>
            <a:headEnd/>
            <a:tailEnd/>
          </a:ln>
        </p:spPr>
      </p:pic>
      <p:pic>
        <p:nvPicPr>
          <p:cNvPr id="216067" name="Picture 4"/>
          <p:cNvPicPr>
            <a:picLocks noChangeAspect="1" noChangeArrowheads="1"/>
          </p:cNvPicPr>
          <p:nvPr/>
        </p:nvPicPr>
        <p:blipFill>
          <a:blip r:embed="rId4"/>
          <a:srcRect/>
          <a:stretch>
            <a:fillRect/>
          </a:stretch>
        </p:blipFill>
        <p:spPr bwMode="auto">
          <a:xfrm>
            <a:off x="5019675" y="673100"/>
            <a:ext cx="4124325" cy="6172200"/>
          </a:xfrm>
          <a:prstGeom prst="rect">
            <a:avLst/>
          </a:prstGeom>
          <a:noFill/>
          <a:ln w="19050">
            <a:noFill/>
            <a:miter lim="800000"/>
            <a:headEnd/>
            <a:tailEnd/>
          </a:ln>
        </p:spPr>
      </p:pic>
      <p:sp>
        <p:nvSpPr>
          <p:cNvPr id="216068" name="Text Box 5"/>
          <p:cNvSpPr txBox="1">
            <a:spLocks noChangeArrowheads="1"/>
          </p:cNvSpPr>
          <p:nvPr/>
        </p:nvSpPr>
        <p:spPr bwMode="auto">
          <a:xfrm>
            <a:off x="0" y="0"/>
            <a:ext cx="9144000" cy="519112"/>
          </a:xfrm>
          <a:prstGeom prst="rect">
            <a:avLst/>
          </a:prstGeom>
          <a:noFill/>
          <a:ln w="19050">
            <a:noFill/>
            <a:miter lim="800000"/>
            <a:headEnd/>
            <a:tailEnd/>
          </a:ln>
        </p:spPr>
        <p:txBody>
          <a:bodyPr>
            <a:spAutoFit/>
          </a:bodyPr>
          <a:lstStyle/>
          <a:p>
            <a:pPr>
              <a:spcBef>
                <a:spcPct val="50000"/>
              </a:spcBef>
            </a:pPr>
            <a:r>
              <a:rPr lang="en-US" dirty="0"/>
              <a:t>Development of a Thrust Window</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0" name="Picture 2" descr="55"/>
          <p:cNvPicPr>
            <a:picLocks noChangeAspect="1" noChangeArrowheads="1"/>
          </p:cNvPicPr>
          <p:nvPr/>
        </p:nvPicPr>
        <p:blipFill>
          <a:blip r:embed="rId3"/>
          <a:srcRect/>
          <a:stretch>
            <a:fillRect/>
          </a:stretch>
        </p:blipFill>
        <p:spPr bwMode="auto">
          <a:xfrm>
            <a:off x="1371600" y="0"/>
            <a:ext cx="675957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05826" name="Text Box 4"/>
          <p:cNvSpPr txBox="1">
            <a:spLocks noChangeArrowheads="1"/>
          </p:cNvSpPr>
          <p:nvPr/>
        </p:nvSpPr>
        <p:spPr bwMode="auto">
          <a:xfrm>
            <a:off x="-12700" y="1066800"/>
            <a:ext cx="9144000" cy="954107"/>
          </a:xfrm>
          <a:prstGeom prst="rect">
            <a:avLst/>
          </a:prstGeom>
          <a:noFill/>
          <a:ln w="38100">
            <a:noFill/>
            <a:miter lim="800000"/>
            <a:headEnd/>
            <a:tailEnd/>
          </a:ln>
        </p:spPr>
        <p:txBody>
          <a:bodyPr>
            <a:spAutoFit/>
          </a:bodyPr>
          <a:lstStyle/>
          <a:p>
            <a:r>
              <a:rPr lang="en-US" dirty="0" smtClean="0">
                <a:solidFill>
                  <a:schemeClr val="tx1"/>
                </a:solidFill>
              </a:rPr>
              <a:t>The </a:t>
            </a:r>
            <a:r>
              <a:rPr lang="en-US" dirty="0">
                <a:solidFill>
                  <a:schemeClr val="tx1"/>
                </a:solidFill>
              </a:rPr>
              <a:t>Mississippian Orogenic Calm</a:t>
            </a:r>
            <a:br>
              <a:rPr lang="en-US" dirty="0">
                <a:solidFill>
                  <a:schemeClr val="tx1"/>
                </a:solidFill>
              </a:rPr>
            </a:br>
            <a:r>
              <a:rPr lang="en-US" dirty="0">
                <a:solidFill>
                  <a:schemeClr val="tx1"/>
                </a:solidFill>
              </a:rPr>
              <a:t>Mississippian; 350 - 320 mya </a:t>
            </a:r>
          </a:p>
        </p:txBody>
      </p:sp>
      <p:pic>
        <p:nvPicPr>
          <p:cNvPr id="205827" name="Picture 5"/>
          <p:cNvPicPr>
            <a:picLocks noChangeAspect="1" noChangeArrowheads="1"/>
          </p:cNvPicPr>
          <p:nvPr/>
        </p:nvPicPr>
        <p:blipFill>
          <a:blip r:embed="rId3"/>
          <a:srcRect/>
          <a:stretch>
            <a:fillRect/>
          </a:stretch>
        </p:blipFill>
        <p:spPr bwMode="auto">
          <a:xfrm>
            <a:off x="120650" y="2620346"/>
            <a:ext cx="8877300" cy="2251691"/>
          </a:xfrm>
          <a:prstGeom prst="rect">
            <a:avLst/>
          </a:prstGeom>
          <a:noFill/>
          <a:ln w="12700">
            <a:solidFill>
              <a:schemeClr val="tx1"/>
            </a:solidFill>
            <a:miter lim="800000"/>
            <a:headEnd/>
            <a:tailEnd/>
          </a:ln>
          <a:effectLst>
            <a:outerShdw blurRad="50800" dist="762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4" name="Picture 2" descr="55"/>
          <p:cNvPicPr>
            <a:picLocks noChangeAspect="1" noChangeArrowheads="1"/>
          </p:cNvPicPr>
          <p:nvPr/>
        </p:nvPicPr>
        <p:blipFill>
          <a:blip r:embed="rId3"/>
          <a:srcRect/>
          <a:stretch>
            <a:fillRect/>
          </a:stretch>
        </p:blipFill>
        <p:spPr bwMode="auto">
          <a:xfrm>
            <a:off x="0" y="685800"/>
            <a:ext cx="9144000" cy="5549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8" name="Picture 2" descr="Great Smoky Mtns 17 EGS"/>
          <p:cNvPicPr>
            <a:picLocks noChangeAspect="1" noChangeArrowheads="1"/>
          </p:cNvPicPr>
          <p:nvPr/>
        </p:nvPicPr>
        <p:blipFill>
          <a:blip r:embed="rId3"/>
          <a:srcRect/>
          <a:stretch>
            <a:fillRect/>
          </a:stretch>
        </p:blipFill>
        <p:spPr bwMode="auto">
          <a:xfrm>
            <a:off x="-12700" y="600075"/>
            <a:ext cx="9144000" cy="6257925"/>
          </a:xfrm>
          <a:prstGeom prst="rect">
            <a:avLst/>
          </a:prstGeom>
          <a:noFill/>
          <a:ln w="9525">
            <a:noFill/>
            <a:miter lim="800000"/>
            <a:headEnd/>
            <a:tailEnd/>
          </a:ln>
        </p:spPr>
      </p:pic>
      <p:sp>
        <p:nvSpPr>
          <p:cNvPr id="219139" name="Text Box 3"/>
          <p:cNvSpPr txBox="1">
            <a:spLocks noChangeArrowheads="1"/>
          </p:cNvSpPr>
          <p:nvPr/>
        </p:nvSpPr>
        <p:spPr bwMode="auto">
          <a:xfrm>
            <a:off x="0" y="0"/>
            <a:ext cx="9144000" cy="519112"/>
          </a:xfrm>
          <a:prstGeom prst="rect">
            <a:avLst/>
          </a:prstGeom>
          <a:noFill/>
          <a:ln w="19050">
            <a:noFill/>
            <a:miter lim="800000"/>
            <a:headEnd/>
            <a:tailEnd/>
          </a:ln>
        </p:spPr>
        <p:txBody>
          <a:bodyPr>
            <a:spAutoFit/>
          </a:bodyPr>
          <a:lstStyle/>
          <a:p>
            <a:r>
              <a:rPr lang="en-US" dirty="0"/>
              <a:t>Cades Cove</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2" name="Picture 3" descr="bedrock_map1.jpg (98945 bytes)"/>
          <p:cNvPicPr>
            <a:picLocks noChangeAspect="1" noChangeArrowheads="1"/>
          </p:cNvPicPr>
          <p:nvPr/>
        </p:nvPicPr>
        <p:blipFill>
          <a:blip r:embed="rId3"/>
          <a:srcRect/>
          <a:stretch>
            <a:fillRect/>
          </a:stretch>
        </p:blipFill>
        <p:spPr bwMode="auto">
          <a:xfrm>
            <a:off x="0" y="0"/>
            <a:ext cx="9144000" cy="7051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7170" name="Picture 2" descr="http://images.spaceref.com/news/2004/iss008e13304.lrg.jpg"/>
          <p:cNvPicPr>
            <a:picLocks noChangeAspect="1" noChangeArrowheads="1"/>
          </p:cNvPicPr>
          <p:nvPr/>
        </p:nvPicPr>
        <p:blipFill>
          <a:blip r:embed="rId3"/>
          <a:srcRect/>
          <a:stretch>
            <a:fillRect/>
          </a:stretch>
        </p:blipFill>
        <p:spPr bwMode="auto">
          <a:xfrm>
            <a:off x="-1206264" y="1"/>
            <a:ext cx="10350264" cy="6857999"/>
          </a:xfrm>
          <a:prstGeom prst="rect">
            <a:avLst/>
          </a:prstGeom>
          <a:noFill/>
        </p:spPr>
      </p:pic>
      <p:sp>
        <p:nvSpPr>
          <p:cNvPr id="4" name="TextBox 3"/>
          <p:cNvSpPr txBox="1"/>
          <p:nvPr/>
        </p:nvSpPr>
        <p:spPr>
          <a:xfrm>
            <a:off x="5543550" y="1257300"/>
            <a:ext cx="2628900" cy="954107"/>
          </a:xfrm>
          <a:prstGeom prst="rect">
            <a:avLst/>
          </a:prstGeom>
          <a:noFill/>
        </p:spPr>
        <p:txBody>
          <a:bodyPr wrap="square" rtlCol="0">
            <a:spAutoFit/>
          </a:bodyPr>
          <a:lstStyle/>
          <a:p>
            <a:r>
              <a:rPr lang="en-US" dirty="0" smtClean="0">
                <a:solidFill>
                  <a:srgbClr val="FF0000"/>
                </a:solidFill>
                <a:effectLst>
                  <a:outerShdw blurRad="38100" dist="38100" dir="2700000" algn="tl">
                    <a:srgbClr val="000000">
                      <a:alpha val="43137"/>
                    </a:srgbClr>
                  </a:outerShdw>
                </a:effectLst>
              </a:rPr>
              <a:t>Mount Everest</a:t>
            </a:r>
            <a:endParaRPr lang="en-US" dirty="0">
              <a:solidFill>
                <a:srgbClr val="FF0000"/>
              </a:solidFill>
              <a:effectLst>
                <a:outerShdw blurRad="38100" dist="38100" dir="2700000" algn="tl">
                  <a:srgbClr val="000000">
                    <a:alpha val="43137"/>
                  </a:srgbClr>
                </a:outerShdw>
              </a:effectLst>
            </a:endParaRPr>
          </a:p>
        </p:txBody>
      </p:sp>
      <p:cxnSp>
        <p:nvCxnSpPr>
          <p:cNvPr id="6" name="Straight Arrow Connector 5"/>
          <p:cNvCxnSpPr/>
          <p:nvPr/>
        </p:nvCxnSpPr>
        <p:spPr bwMode="auto">
          <a:xfrm rot="5400000" flipH="1" flipV="1">
            <a:off x="7543800" y="990600"/>
            <a:ext cx="552450" cy="400050"/>
          </a:xfrm>
          <a:prstGeom prst="straightConnector1">
            <a:avLst/>
          </a:prstGeom>
          <a:solidFill>
            <a:srgbClr val="FF0000"/>
          </a:solidFill>
          <a:ln w="38100" cap="flat" cmpd="sng" algn="ctr">
            <a:solidFill>
              <a:srgbClr val="FF0000"/>
            </a:solidFill>
            <a:prstDash val="solid"/>
            <a:round/>
            <a:headEnd type="none" w="med" len="med"/>
            <a:tailEnd type="arrow"/>
          </a:ln>
          <a:effectLst/>
        </p:spPr>
      </p:cxnSp>
      <p:sp>
        <p:nvSpPr>
          <p:cNvPr id="7" name="Freeform 6"/>
          <p:cNvSpPr/>
          <p:nvPr/>
        </p:nvSpPr>
        <p:spPr bwMode="auto">
          <a:xfrm>
            <a:off x="-1162050" y="4171950"/>
            <a:ext cx="10439400" cy="1771650"/>
          </a:xfrm>
          <a:custGeom>
            <a:avLst/>
            <a:gdLst>
              <a:gd name="connsiteX0" fmla="*/ 0 w 10439400"/>
              <a:gd name="connsiteY0" fmla="*/ 0 h 1771650"/>
              <a:gd name="connsiteX1" fmla="*/ 1428750 w 10439400"/>
              <a:gd name="connsiteY1" fmla="*/ 571500 h 1771650"/>
              <a:gd name="connsiteX2" fmla="*/ 4171950 w 10439400"/>
              <a:gd name="connsiteY2" fmla="*/ 1066800 h 1771650"/>
              <a:gd name="connsiteX3" fmla="*/ 7962900 w 10439400"/>
              <a:gd name="connsiteY3" fmla="*/ 1638300 h 1771650"/>
              <a:gd name="connsiteX4" fmla="*/ 10439400 w 10439400"/>
              <a:gd name="connsiteY4" fmla="*/ 1771650 h 1771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9400" h="1771650">
                <a:moveTo>
                  <a:pt x="0" y="0"/>
                </a:moveTo>
                <a:cubicBezTo>
                  <a:pt x="366712" y="196850"/>
                  <a:pt x="733425" y="393700"/>
                  <a:pt x="1428750" y="571500"/>
                </a:cubicBezTo>
                <a:cubicBezTo>
                  <a:pt x="2124075" y="749300"/>
                  <a:pt x="3082925" y="889000"/>
                  <a:pt x="4171950" y="1066800"/>
                </a:cubicBezTo>
                <a:cubicBezTo>
                  <a:pt x="5260975" y="1244600"/>
                  <a:pt x="6918325" y="1520825"/>
                  <a:pt x="7962900" y="1638300"/>
                </a:cubicBezTo>
                <a:cubicBezTo>
                  <a:pt x="9007475" y="1755775"/>
                  <a:pt x="9723437" y="1763712"/>
                  <a:pt x="10439400" y="1771650"/>
                </a:cubicBezTo>
              </a:path>
            </a:pathLst>
          </a:cu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
        <p:nvSpPr>
          <p:cNvPr id="8" name="Isosceles Triangle 7"/>
          <p:cNvSpPr/>
          <p:nvPr/>
        </p:nvSpPr>
        <p:spPr bwMode="auto">
          <a:xfrm rot="820263">
            <a:off x="-169789" y="4260925"/>
            <a:ext cx="556560" cy="415459"/>
          </a:xfrm>
          <a:prstGeom prst="triangle">
            <a:avLst>
              <a:gd name="adj" fmla="val 50416"/>
            </a:avLst>
          </a:prstGeom>
          <a:solidFill>
            <a:srgbClr val="FF0000"/>
          </a:solidFill>
          <a:ln w="38100"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
        <p:nvSpPr>
          <p:cNvPr id="9" name="Isosceles Triangle 8"/>
          <p:cNvSpPr/>
          <p:nvPr/>
        </p:nvSpPr>
        <p:spPr bwMode="auto">
          <a:xfrm rot="610237">
            <a:off x="1129095" y="4563818"/>
            <a:ext cx="489439" cy="390721"/>
          </a:xfrm>
          <a:prstGeom prst="triangle">
            <a:avLst/>
          </a:prstGeom>
          <a:solidFill>
            <a:srgbClr val="FF0000"/>
          </a:solidFill>
          <a:ln w="38100"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
        <p:nvSpPr>
          <p:cNvPr id="10" name="Isosceles Triangle 9"/>
          <p:cNvSpPr/>
          <p:nvPr/>
        </p:nvSpPr>
        <p:spPr bwMode="auto">
          <a:xfrm rot="610237">
            <a:off x="2384073" y="4794239"/>
            <a:ext cx="639303" cy="373474"/>
          </a:xfrm>
          <a:prstGeom prst="triangle">
            <a:avLst/>
          </a:prstGeom>
          <a:solidFill>
            <a:srgbClr val="FF0000"/>
          </a:solidFill>
          <a:ln w="38100"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
        <p:nvSpPr>
          <p:cNvPr id="11" name="Isosceles Triangle 10"/>
          <p:cNvSpPr/>
          <p:nvPr/>
        </p:nvSpPr>
        <p:spPr bwMode="auto">
          <a:xfrm rot="610237">
            <a:off x="3733475" y="4997408"/>
            <a:ext cx="695337" cy="389057"/>
          </a:xfrm>
          <a:prstGeom prst="triangle">
            <a:avLst/>
          </a:prstGeom>
          <a:solidFill>
            <a:srgbClr val="FF0000"/>
          </a:solidFill>
          <a:ln w="38100"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
        <p:nvSpPr>
          <p:cNvPr id="12" name="Isosceles Triangle 11"/>
          <p:cNvSpPr/>
          <p:nvPr/>
        </p:nvSpPr>
        <p:spPr bwMode="auto">
          <a:xfrm rot="530066">
            <a:off x="5448449" y="5260512"/>
            <a:ext cx="680453" cy="368331"/>
          </a:xfrm>
          <a:prstGeom prst="triangle">
            <a:avLst/>
          </a:prstGeom>
          <a:solidFill>
            <a:srgbClr val="FF0000"/>
          </a:solidFill>
          <a:ln w="38100"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
        <p:nvSpPr>
          <p:cNvPr id="13" name="Isosceles Triangle 12"/>
          <p:cNvSpPr/>
          <p:nvPr/>
        </p:nvSpPr>
        <p:spPr bwMode="auto">
          <a:xfrm rot="212753">
            <a:off x="7118428" y="5428057"/>
            <a:ext cx="641275" cy="430461"/>
          </a:xfrm>
          <a:prstGeom prst="triangle">
            <a:avLst/>
          </a:prstGeom>
          <a:solidFill>
            <a:srgbClr val="FF0000"/>
          </a:solidFill>
          <a:ln w="38100"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
        <p:nvSpPr>
          <p:cNvPr id="14" name="Isosceles Triangle 13"/>
          <p:cNvSpPr/>
          <p:nvPr/>
        </p:nvSpPr>
        <p:spPr bwMode="auto">
          <a:xfrm>
            <a:off x="8768443" y="5467350"/>
            <a:ext cx="604157" cy="472846"/>
          </a:xfrm>
          <a:prstGeom prst="triangle">
            <a:avLst/>
          </a:prstGeom>
          <a:solidFill>
            <a:srgbClr val="FF0000"/>
          </a:solidFill>
          <a:ln w="38100"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
        <p:nvSpPr>
          <p:cNvPr id="15" name="Isosceles Triangle 14"/>
          <p:cNvSpPr/>
          <p:nvPr/>
        </p:nvSpPr>
        <p:spPr bwMode="auto">
          <a:xfrm rot="1580099">
            <a:off x="-1059052" y="3946947"/>
            <a:ext cx="503198" cy="390794"/>
          </a:xfrm>
          <a:prstGeom prst="triangle">
            <a:avLst/>
          </a:prstGeom>
          <a:solidFill>
            <a:srgbClr val="FF0000"/>
          </a:solidFill>
          <a:ln w="38100"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
        <p:nvSpPr>
          <p:cNvPr id="16" name="TextBox 15"/>
          <p:cNvSpPr txBox="1"/>
          <p:nvPr/>
        </p:nvSpPr>
        <p:spPr>
          <a:xfrm>
            <a:off x="0" y="5600700"/>
            <a:ext cx="1943100" cy="523220"/>
          </a:xfrm>
          <a:prstGeom prst="rect">
            <a:avLst/>
          </a:prstGeom>
          <a:noFill/>
        </p:spPr>
        <p:txBody>
          <a:bodyPr wrap="square" rtlCol="0">
            <a:spAutoFit/>
          </a:bodyPr>
          <a:lstStyle/>
          <a:p>
            <a:r>
              <a:rPr lang="en-US" dirty="0" smtClean="0">
                <a:solidFill>
                  <a:srgbClr val="FFFF00"/>
                </a:solidFill>
                <a:effectLst>
                  <a:outerShdw blurRad="38100" dist="38100" dir="2700000" algn="tl">
                    <a:srgbClr val="000000">
                      <a:alpha val="43137"/>
                    </a:srgbClr>
                  </a:outerShdw>
                </a:effectLst>
              </a:rPr>
              <a:t>India</a:t>
            </a:r>
            <a:endParaRPr lang="en-US" dirty="0">
              <a:solidFill>
                <a:srgbClr val="FFFF00"/>
              </a:solidFill>
              <a:effectLst>
                <a:outerShdw blurRad="38100" dist="38100" dir="2700000" algn="tl">
                  <a:srgbClr val="000000">
                    <a:alpha val="43137"/>
                  </a:srgbClr>
                </a:outerShdw>
              </a:effectLst>
            </a:endParaRPr>
          </a:p>
        </p:txBody>
      </p:sp>
      <p:sp>
        <p:nvSpPr>
          <p:cNvPr id="17" name="TextBox 16"/>
          <p:cNvSpPr txBox="1"/>
          <p:nvPr/>
        </p:nvSpPr>
        <p:spPr>
          <a:xfrm>
            <a:off x="3162300" y="1085850"/>
            <a:ext cx="1943100" cy="523220"/>
          </a:xfrm>
          <a:prstGeom prst="rect">
            <a:avLst/>
          </a:prstGeom>
          <a:noFill/>
        </p:spPr>
        <p:txBody>
          <a:bodyPr wrap="square" rtlCol="0">
            <a:spAutoFit/>
          </a:bodyPr>
          <a:lstStyle/>
          <a:p>
            <a:r>
              <a:rPr lang="en-US" dirty="0" smtClean="0">
                <a:solidFill>
                  <a:srgbClr val="FFFF00"/>
                </a:solidFill>
                <a:effectLst>
                  <a:outerShdw blurRad="38100" dist="38100" dir="2700000" algn="tl">
                    <a:srgbClr val="000000">
                      <a:alpha val="43137"/>
                    </a:srgbClr>
                  </a:outerShdw>
                </a:effectLst>
              </a:rPr>
              <a:t>Nepal</a:t>
            </a:r>
            <a:endParaRPr lang="en-US" dirty="0">
              <a:solidFill>
                <a:srgbClr val="FFFF00"/>
              </a:solidFill>
              <a:effectLst>
                <a:outerShdw blurRad="38100" dist="38100" dir="2700000" algn="tl">
                  <a:srgbClr val="000000">
                    <a:alpha val="43137"/>
                  </a:srgbClr>
                </a:outerShdw>
              </a:effectLst>
            </a:endParaRPr>
          </a:p>
        </p:txBody>
      </p:sp>
      <p:sp>
        <p:nvSpPr>
          <p:cNvPr id="18" name="TextBox 17"/>
          <p:cNvSpPr txBox="1"/>
          <p:nvPr/>
        </p:nvSpPr>
        <p:spPr>
          <a:xfrm>
            <a:off x="3816350" y="0"/>
            <a:ext cx="1943100" cy="523220"/>
          </a:xfrm>
          <a:prstGeom prst="rect">
            <a:avLst/>
          </a:prstGeom>
          <a:noFill/>
        </p:spPr>
        <p:txBody>
          <a:bodyPr wrap="square" rtlCol="0">
            <a:spAutoFit/>
          </a:bodyPr>
          <a:lstStyle/>
          <a:p>
            <a:r>
              <a:rPr lang="en-US" dirty="0" smtClean="0">
                <a:solidFill>
                  <a:srgbClr val="FFFF00"/>
                </a:solidFill>
                <a:effectLst>
                  <a:outerShdw blurRad="38100" dist="38100" dir="2700000" algn="tl">
                    <a:srgbClr val="000000">
                      <a:alpha val="43137"/>
                    </a:srgbClr>
                  </a:outerShdw>
                </a:effectLst>
              </a:rPr>
              <a:t>Mongolia</a:t>
            </a:r>
            <a:endParaRPr lang="en-US"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7170" name="Picture 2" descr="http://images.spaceref.com/news/2004/iss008e13304.lrg.jpg"/>
          <p:cNvPicPr>
            <a:picLocks noChangeAspect="1" noChangeArrowheads="1"/>
          </p:cNvPicPr>
          <p:nvPr/>
        </p:nvPicPr>
        <p:blipFill>
          <a:blip r:embed="rId3"/>
          <a:srcRect/>
          <a:stretch>
            <a:fillRect/>
          </a:stretch>
        </p:blipFill>
        <p:spPr bwMode="auto">
          <a:xfrm>
            <a:off x="-1206264" y="1"/>
            <a:ext cx="10350264" cy="6857999"/>
          </a:xfrm>
          <a:prstGeom prst="rect">
            <a:avLst/>
          </a:prstGeom>
          <a:noFill/>
        </p:spPr>
      </p:pic>
      <p:sp>
        <p:nvSpPr>
          <p:cNvPr id="4" name="TextBox 3"/>
          <p:cNvSpPr txBox="1"/>
          <p:nvPr/>
        </p:nvSpPr>
        <p:spPr>
          <a:xfrm>
            <a:off x="5543550" y="1257300"/>
            <a:ext cx="2628900" cy="954107"/>
          </a:xfrm>
          <a:prstGeom prst="rect">
            <a:avLst/>
          </a:prstGeom>
          <a:noFill/>
        </p:spPr>
        <p:txBody>
          <a:bodyPr wrap="square" rtlCol="0">
            <a:spAutoFit/>
          </a:bodyPr>
          <a:lstStyle/>
          <a:p>
            <a:r>
              <a:rPr lang="en-US" dirty="0" smtClean="0">
                <a:solidFill>
                  <a:srgbClr val="FF0000"/>
                </a:solidFill>
                <a:effectLst>
                  <a:outerShdw blurRad="38100" dist="38100" dir="2700000" algn="tl">
                    <a:srgbClr val="000000">
                      <a:alpha val="43137"/>
                    </a:srgbClr>
                  </a:outerShdw>
                </a:effectLst>
              </a:rPr>
              <a:t>“Allegheny Mountains”</a:t>
            </a:r>
            <a:endParaRPr lang="en-US" dirty="0">
              <a:solidFill>
                <a:srgbClr val="FF0000"/>
              </a:solidFill>
              <a:effectLst>
                <a:outerShdw blurRad="38100" dist="38100" dir="2700000" algn="tl">
                  <a:srgbClr val="000000">
                    <a:alpha val="43137"/>
                  </a:srgbClr>
                </a:outerShdw>
              </a:effectLst>
            </a:endParaRPr>
          </a:p>
        </p:txBody>
      </p:sp>
      <p:sp>
        <p:nvSpPr>
          <p:cNvPr id="5" name="TextBox 4"/>
          <p:cNvSpPr txBox="1"/>
          <p:nvPr/>
        </p:nvSpPr>
        <p:spPr>
          <a:xfrm>
            <a:off x="0" y="5314950"/>
            <a:ext cx="2552700" cy="1323439"/>
          </a:xfrm>
          <a:prstGeom prst="rect">
            <a:avLst/>
          </a:prstGeom>
          <a:noFill/>
        </p:spPr>
        <p:txBody>
          <a:bodyPr wrap="square" rtlCol="0">
            <a:spAutoFit/>
          </a:bodyPr>
          <a:lstStyle/>
          <a:p>
            <a:r>
              <a:rPr lang="en-US" sz="4000" dirty="0" smtClean="0">
                <a:solidFill>
                  <a:srgbClr val="FFFF00"/>
                </a:solidFill>
                <a:effectLst>
                  <a:outerShdw blurRad="38100" dist="38100" dir="2700000" algn="tl">
                    <a:srgbClr val="000000">
                      <a:alpha val="43137"/>
                    </a:srgbClr>
                  </a:outerShdw>
                </a:effectLst>
              </a:rPr>
              <a:t>North America</a:t>
            </a:r>
            <a:endParaRPr lang="en-US" sz="4000" dirty="0">
              <a:solidFill>
                <a:srgbClr val="FFFF00"/>
              </a:solidFill>
              <a:effectLst>
                <a:outerShdw blurRad="38100" dist="38100" dir="2700000" algn="tl">
                  <a:srgbClr val="000000">
                    <a:alpha val="43137"/>
                  </a:srgbClr>
                </a:outerShdw>
              </a:effectLst>
            </a:endParaRPr>
          </a:p>
        </p:txBody>
      </p:sp>
      <p:sp>
        <p:nvSpPr>
          <p:cNvPr id="7" name="TextBox 6"/>
          <p:cNvSpPr txBox="1"/>
          <p:nvPr/>
        </p:nvSpPr>
        <p:spPr>
          <a:xfrm>
            <a:off x="3162300" y="1085850"/>
            <a:ext cx="1943100" cy="707886"/>
          </a:xfrm>
          <a:prstGeom prst="rect">
            <a:avLst/>
          </a:prstGeom>
          <a:noFill/>
        </p:spPr>
        <p:txBody>
          <a:bodyPr wrap="square" rtlCol="0">
            <a:spAutoFit/>
          </a:bodyPr>
          <a:lstStyle/>
          <a:p>
            <a:r>
              <a:rPr lang="en-US" sz="4000" dirty="0" smtClean="0">
                <a:solidFill>
                  <a:srgbClr val="FFFF00"/>
                </a:solidFill>
                <a:effectLst>
                  <a:outerShdw blurRad="38100" dist="38100" dir="2700000" algn="tl">
                    <a:srgbClr val="000000">
                      <a:alpha val="43137"/>
                    </a:srgbClr>
                  </a:outerShdw>
                </a:effectLst>
              </a:rPr>
              <a:t>Africa</a:t>
            </a:r>
            <a:endParaRPr lang="en-US" sz="4000" dirty="0">
              <a:solidFill>
                <a:srgbClr val="FFFF00"/>
              </a:solidFill>
              <a:effectLst>
                <a:outerShdw blurRad="38100" dist="38100" dir="2700000" algn="tl">
                  <a:srgbClr val="000000">
                    <a:alpha val="43137"/>
                  </a:srgbClr>
                </a:outerShdw>
              </a:effectLst>
            </a:endParaRPr>
          </a:p>
        </p:txBody>
      </p:sp>
      <p:sp>
        <p:nvSpPr>
          <p:cNvPr id="8" name="Freeform 7"/>
          <p:cNvSpPr/>
          <p:nvPr/>
        </p:nvSpPr>
        <p:spPr bwMode="auto">
          <a:xfrm>
            <a:off x="-1162050" y="4171950"/>
            <a:ext cx="10439400" cy="1771650"/>
          </a:xfrm>
          <a:custGeom>
            <a:avLst/>
            <a:gdLst>
              <a:gd name="connsiteX0" fmla="*/ 0 w 10439400"/>
              <a:gd name="connsiteY0" fmla="*/ 0 h 1771650"/>
              <a:gd name="connsiteX1" fmla="*/ 1428750 w 10439400"/>
              <a:gd name="connsiteY1" fmla="*/ 571500 h 1771650"/>
              <a:gd name="connsiteX2" fmla="*/ 4171950 w 10439400"/>
              <a:gd name="connsiteY2" fmla="*/ 1066800 h 1771650"/>
              <a:gd name="connsiteX3" fmla="*/ 7962900 w 10439400"/>
              <a:gd name="connsiteY3" fmla="*/ 1638300 h 1771650"/>
              <a:gd name="connsiteX4" fmla="*/ 10439400 w 10439400"/>
              <a:gd name="connsiteY4" fmla="*/ 1771650 h 1771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9400" h="1771650">
                <a:moveTo>
                  <a:pt x="0" y="0"/>
                </a:moveTo>
                <a:cubicBezTo>
                  <a:pt x="366712" y="196850"/>
                  <a:pt x="733425" y="393700"/>
                  <a:pt x="1428750" y="571500"/>
                </a:cubicBezTo>
                <a:cubicBezTo>
                  <a:pt x="2124075" y="749300"/>
                  <a:pt x="3082925" y="889000"/>
                  <a:pt x="4171950" y="1066800"/>
                </a:cubicBezTo>
                <a:cubicBezTo>
                  <a:pt x="5260975" y="1244600"/>
                  <a:pt x="6918325" y="1520825"/>
                  <a:pt x="7962900" y="1638300"/>
                </a:cubicBezTo>
                <a:cubicBezTo>
                  <a:pt x="9007475" y="1755775"/>
                  <a:pt x="9723437" y="1763712"/>
                  <a:pt x="10439400" y="1771650"/>
                </a:cubicBezTo>
              </a:path>
            </a:pathLst>
          </a:cu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
        <p:nvSpPr>
          <p:cNvPr id="9" name="Isosceles Triangle 8"/>
          <p:cNvSpPr/>
          <p:nvPr/>
        </p:nvSpPr>
        <p:spPr bwMode="auto">
          <a:xfrm rot="820263">
            <a:off x="-169789" y="4260925"/>
            <a:ext cx="556560" cy="415459"/>
          </a:xfrm>
          <a:prstGeom prst="triangle">
            <a:avLst>
              <a:gd name="adj" fmla="val 50416"/>
            </a:avLst>
          </a:prstGeom>
          <a:solidFill>
            <a:srgbClr val="FF0000"/>
          </a:solidFill>
          <a:ln w="38100"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
        <p:nvSpPr>
          <p:cNvPr id="10" name="Isosceles Triangle 9"/>
          <p:cNvSpPr/>
          <p:nvPr/>
        </p:nvSpPr>
        <p:spPr bwMode="auto">
          <a:xfrm rot="610237">
            <a:off x="1129095" y="4563818"/>
            <a:ext cx="489439" cy="390721"/>
          </a:xfrm>
          <a:prstGeom prst="triangle">
            <a:avLst/>
          </a:prstGeom>
          <a:solidFill>
            <a:srgbClr val="FF0000"/>
          </a:solidFill>
          <a:ln w="38100"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
        <p:nvSpPr>
          <p:cNvPr id="11" name="Isosceles Triangle 10"/>
          <p:cNvSpPr/>
          <p:nvPr/>
        </p:nvSpPr>
        <p:spPr bwMode="auto">
          <a:xfrm rot="610237">
            <a:off x="2384073" y="4794239"/>
            <a:ext cx="639303" cy="373474"/>
          </a:xfrm>
          <a:prstGeom prst="triangle">
            <a:avLst/>
          </a:prstGeom>
          <a:solidFill>
            <a:srgbClr val="FF0000"/>
          </a:solidFill>
          <a:ln w="38100"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
        <p:nvSpPr>
          <p:cNvPr id="12" name="Isosceles Triangle 11"/>
          <p:cNvSpPr/>
          <p:nvPr/>
        </p:nvSpPr>
        <p:spPr bwMode="auto">
          <a:xfrm rot="610237">
            <a:off x="3733475" y="4997408"/>
            <a:ext cx="695337" cy="389057"/>
          </a:xfrm>
          <a:prstGeom prst="triangle">
            <a:avLst/>
          </a:prstGeom>
          <a:solidFill>
            <a:srgbClr val="FF0000"/>
          </a:solidFill>
          <a:ln w="38100"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
        <p:nvSpPr>
          <p:cNvPr id="13" name="Isosceles Triangle 12"/>
          <p:cNvSpPr/>
          <p:nvPr/>
        </p:nvSpPr>
        <p:spPr bwMode="auto">
          <a:xfrm rot="530066">
            <a:off x="5448449" y="5260512"/>
            <a:ext cx="680453" cy="368331"/>
          </a:xfrm>
          <a:prstGeom prst="triangle">
            <a:avLst/>
          </a:prstGeom>
          <a:solidFill>
            <a:srgbClr val="FF0000"/>
          </a:solidFill>
          <a:ln w="38100"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
        <p:nvSpPr>
          <p:cNvPr id="14" name="Isosceles Triangle 13"/>
          <p:cNvSpPr/>
          <p:nvPr/>
        </p:nvSpPr>
        <p:spPr bwMode="auto">
          <a:xfrm rot="212753">
            <a:off x="7118428" y="5428057"/>
            <a:ext cx="641275" cy="430461"/>
          </a:xfrm>
          <a:prstGeom prst="triangle">
            <a:avLst/>
          </a:prstGeom>
          <a:solidFill>
            <a:srgbClr val="FF0000"/>
          </a:solidFill>
          <a:ln w="38100"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
        <p:nvSpPr>
          <p:cNvPr id="15" name="Isosceles Triangle 14"/>
          <p:cNvSpPr/>
          <p:nvPr/>
        </p:nvSpPr>
        <p:spPr bwMode="auto">
          <a:xfrm>
            <a:off x="8768443" y="5467350"/>
            <a:ext cx="604157" cy="472846"/>
          </a:xfrm>
          <a:prstGeom prst="triangle">
            <a:avLst/>
          </a:prstGeom>
          <a:solidFill>
            <a:srgbClr val="FF0000"/>
          </a:solidFill>
          <a:ln w="38100"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
        <p:nvSpPr>
          <p:cNvPr id="16" name="Isosceles Triangle 15"/>
          <p:cNvSpPr/>
          <p:nvPr/>
        </p:nvSpPr>
        <p:spPr bwMode="auto">
          <a:xfrm rot="1580099">
            <a:off x="-1059052" y="3946947"/>
            <a:ext cx="503198" cy="390794"/>
          </a:xfrm>
          <a:prstGeom prst="triangle">
            <a:avLst/>
          </a:prstGeom>
          <a:solidFill>
            <a:srgbClr val="FF0000"/>
          </a:solidFill>
          <a:ln w="38100"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71395" name="Picture 3"/>
          <p:cNvPicPr>
            <a:picLocks noChangeAspect="1" noChangeArrowheads="1"/>
          </p:cNvPicPr>
          <p:nvPr/>
        </p:nvPicPr>
        <p:blipFill>
          <a:blip r:embed="rId3"/>
          <a:srcRect l="1250" t="19531" r="23984" b="13086"/>
          <a:stretch>
            <a:fillRect/>
          </a:stretch>
        </p:blipFill>
        <p:spPr bwMode="auto">
          <a:xfrm>
            <a:off x="-11624" y="133350"/>
            <a:ext cx="9141847" cy="65913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573442" name="Picture 2" descr="http://upload.wikimedia.org/wikipedia/commons/9/96/Appalachian_orogeny.jpg"/>
          <p:cNvPicPr>
            <a:picLocks noChangeAspect="1" noChangeArrowheads="1"/>
          </p:cNvPicPr>
          <p:nvPr/>
        </p:nvPicPr>
        <p:blipFill>
          <a:blip r:embed="rId3"/>
          <a:srcRect/>
          <a:stretch>
            <a:fillRect/>
          </a:stretch>
        </p:blipFill>
        <p:spPr bwMode="auto">
          <a:xfrm>
            <a:off x="4024157" y="114301"/>
            <a:ext cx="4884119" cy="6591299"/>
          </a:xfrm>
          <a:prstGeom prst="rect">
            <a:avLst/>
          </a:prstGeom>
          <a:noFill/>
          <a:ln w="12700">
            <a:solidFill>
              <a:schemeClr val="tx1"/>
            </a:solidFill>
          </a:ln>
          <a:effectLst>
            <a:outerShdw blurRad="50800" dist="76200" dir="2700000" algn="tl" rotWithShape="0">
              <a:prstClr val="black">
                <a:alpha val="40000"/>
              </a:prstClr>
            </a:outerShdw>
          </a:effectLst>
        </p:spPr>
      </p:pic>
      <p:sp>
        <p:nvSpPr>
          <p:cNvPr id="207874" name="Text Box 4"/>
          <p:cNvSpPr txBox="1">
            <a:spLocks noChangeArrowheads="1"/>
          </p:cNvSpPr>
          <p:nvPr/>
        </p:nvSpPr>
        <p:spPr bwMode="auto">
          <a:xfrm>
            <a:off x="387350" y="1543050"/>
            <a:ext cx="3022600" cy="954107"/>
          </a:xfrm>
          <a:prstGeom prst="rect">
            <a:avLst/>
          </a:prstGeom>
          <a:noFill/>
          <a:ln w="38100">
            <a:noFill/>
            <a:miter lim="800000"/>
            <a:headEnd/>
            <a:tailEnd/>
          </a:ln>
        </p:spPr>
        <p:txBody>
          <a:bodyPr wrap="square">
            <a:spAutoFit/>
          </a:bodyPr>
          <a:lstStyle/>
          <a:p>
            <a:pPr>
              <a:spcBef>
                <a:spcPct val="50000"/>
              </a:spcBef>
            </a:pPr>
            <a:r>
              <a:rPr lang="en-US" dirty="0" smtClean="0">
                <a:solidFill>
                  <a:schemeClr val="tx1"/>
                </a:solidFill>
              </a:rPr>
              <a:t>Alleghenian Orogeny</a:t>
            </a:r>
            <a:endParaRPr lang="en-US" dirty="0">
              <a:solidFill>
                <a:schemeClr val="tx1"/>
              </a:solidFill>
            </a:endParaRPr>
          </a:p>
        </p:txBody>
      </p:sp>
      <p:sp>
        <p:nvSpPr>
          <p:cNvPr id="5" name="Left Brace 7"/>
          <p:cNvSpPr>
            <a:spLocks/>
          </p:cNvSpPr>
          <p:nvPr/>
        </p:nvSpPr>
        <p:spPr bwMode="auto">
          <a:xfrm>
            <a:off x="3435350" y="171450"/>
            <a:ext cx="508000" cy="3867150"/>
          </a:xfrm>
          <a:prstGeom prst="leftBrace">
            <a:avLst>
              <a:gd name="adj1" fmla="val 36037"/>
              <a:gd name="adj2" fmla="val 50000"/>
            </a:avLst>
          </a:prstGeom>
          <a:noFill/>
          <a:ln w="50800" cap="sq" algn="ctr">
            <a:solidFill>
              <a:srgbClr val="FF0000"/>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8434" name="TextBox 4"/>
          <p:cNvSpPr txBox="1">
            <a:spLocks noChangeArrowheads="1"/>
          </p:cNvSpPr>
          <p:nvPr/>
        </p:nvSpPr>
        <p:spPr bwMode="auto">
          <a:xfrm>
            <a:off x="2089150" y="1676400"/>
            <a:ext cx="4965700" cy="4031873"/>
          </a:xfrm>
          <a:prstGeom prst="rect">
            <a:avLst/>
          </a:prstGeom>
          <a:noFill/>
          <a:ln w="9525">
            <a:noFill/>
            <a:miter lim="800000"/>
            <a:headEnd/>
            <a:tailEnd/>
          </a:ln>
        </p:spPr>
        <p:txBody>
          <a:bodyPr>
            <a:spAutoFit/>
          </a:bodyPr>
          <a:lstStyle/>
          <a:p>
            <a:pPr algn="l"/>
            <a:r>
              <a:rPr lang="en-US" sz="3200" dirty="0">
                <a:solidFill>
                  <a:schemeClr val="tx1"/>
                </a:solidFill>
              </a:rPr>
              <a:t>Collision Orogeny</a:t>
            </a:r>
          </a:p>
          <a:p>
            <a:pPr algn="l"/>
            <a:r>
              <a:rPr lang="en-US" sz="3200" dirty="0">
                <a:solidFill>
                  <a:schemeClr val="tx1"/>
                </a:solidFill>
              </a:rPr>
              <a:t>Peneplanation</a:t>
            </a:r>
          </a:p>
          <a:p>
            <a:pPr algn="l"/>
            <a:r>
              <a:rPr lang="en-US" sz="3200" dirty="0">
                <a:solidFill>
                  <a:schemeClr val="tx1"/>
                </a:solidFill>
              </a:rPr>
              <a:t>Rifting</a:t>
            </a:r>
          </a:p>
          <a:p>
            <a:pPr algn="l"/>
            <a:r>
              <a:rPr lang="en-US" sz="3200" dirty="0">
                <a:solidFill>
                  <a:schemeClr val="tx1"/>
                </a:solidFill>
              </a:rPr>
              <a:t>DCM Sedimentation</a:t>
            </a:r>
          </a:p>
          <a:p>
            <a:pPr algn="l"/>
            <a:r>
              <a:rPr lang="en-US" sz="3200" dirty="0">
                <a:solidFill>
                  <a:schemeClr val="tx1"/>
                </a:solidFill>
              </a:rPr>
              <a:t>Subduction Orogeny</a:t>
            </a:r>
          </a:p>
          <a:p>
            <a:pPr algn="l"/>
            <a:r>
              <a:rPr lang="en-US" sz="3200" dirty="0">
                <a:solidFill>
                  <a:schemeClr val="tx1"/>
                </a:solidFill>
              </a:rPr>
              <a:t>    +/- Terrane Accretion</a:t>
            </a:r>
          </a:p>
          <a:p>
            <a:pPr algn="l"/>
            <a:r>
              <a:rPr lang="en-US" sz="3200" dirty="0">
                <a:solidFill>
                  <a:schemeClr val="tx1"/>
                </a:solidFill>
              </a:rPr>
              <a:t>Collision Orogeny</a:t>
            </a:r>
          </a:p>
          <a:p>
            <a:pPr algn="l"/>
            <a:r>
              <a:rPr lang="en-US" sz="3200" dirty="0" smtClean="0">
                <a:solidFill>
                  <a:schemeClr val="tx1"/>
                </a:solidFill>
              </a:rPr>
              <a:t>Peneplanation</a:t>
            </a:r>
            <a:endParaRPr lang="en-US" sz="3200" dirty="0">
              <a:solidFill>
                <a:schemeClr val="tx1"/>
              </a:solidFill>
            </a:endParaRPr>
          </a:p>
        </p:txBody>
      </p:sp>
      <p:sp>
        <p:nvSpPr>
          <p:cNvPr id="18435" name="Left Brace 5"/>
          <p:cNvSpPr>
            <a:spLocks/>
          </p:cNvSpPr>
          <p:nvPr/>
        </p:nvSpPr>
        <p:spPr bwMode="auto">
          <a:xfrm>
            <a:off x="1651000" y="2711450"/>
            <a:ext cx="368300" cy="939800"/>
          </a:xfrm>
          <a:prstGeom prst="leftBrace">
            <a:avLst>
              <a:gd name="adj1" fmla="val 36043"/>
              <a:gd name="adj2" fmla="val 50000"/>
            </a:avLst>
          </a:prstGeom>
          <a:noFill/>
          <a:ln w="50800" cap="sq" algn="ctr">
            <a:solidFill>
              <a:srgbClr val="FF0000"/>
            </a:solidFill>
            <a:round/>
            <a:headEnd/>
            <a:tailEnd/>
          </a:ln>
        </p:spPr>
        <p:txBody>
          <a:bodyPr/>
          <a:lstStyle/>
          <a:p>
            <a:endParaRPr lang="en-US"/>
          </a:p>
        </p:txBody>
      </p:sp>
      <p:sp>
        <p:nvSpPr>
          <p:cNvPr id="18436" name="TextBox 6"/>
          <p:cNvSpPr txBox="1">
            <a:spLocks noChangeArrowheads="1"/>
          </p:cNvSpPr>
          <p:nvPr/>
        </p:nvSpPr>
        <p:spPr bwMode="auto">
          <a:xfrm>
            <a:off x="-114300" y="2901950"/>
            <a:ext cx="1879600" cy="523875"/>
          </a:xfrm>
          <a:prstGeom prst="rect">
            <a:avLst/>
          </a:prstGeom>
          <a:noFill/>
          <a:ln w="9525">
            <a:noFill/>
            <a:miter lim="800000"/>
            <a:headEnd/>
            <a:tailEnd/>
          </a:ln>
        </p:spPr>
        <p:txBody>
          <a:bodyPr>
            <a:spAutoFit/>
          </a:bodyPr>
          <a:lstStyle/>
          <a:p>
            <a:r>
              <a:rPr lang="en-US">
                <a:solidFill>
                  <a:srgbClr val="002060"/>
                </a:solidFill>
              </a:rPr>
              <a:t>Opening</a:t>
            </a:r>
          </a:p>
        </p:txBody>
      </p:sp>
      <p:sp>
        <p:nvSpPr>
          <p:cNvPr id="18437" name="Left Brace 7"/>
          <p:cNvSpPr>
            <a:spLocks/>
          </p:cNvSpPr>
          <p:nvPr/>
        </p:nvSpPr>
        <p:spPr bwMode="auto">
          <a:xfrm>
            <a:off x="1663700" y="3778250"/>
            <a:ext cx="368300" cy="1765300"/>
          </a:xfrm>
          <a:prstGeom prst="leftBrace">
            <a:avLst>
              <a:gd name="adj1" fmla="val 36037"/>
              <a:gd name="adj2" fmla="val 50000"/>
            </a:avLst>
          </a:prstGeom>
          <a:noFill/>
          <a:ln w="50800" cap="sq" algn="ctr">
            <a:solidFill>
              <a:srgbClr val="FF0000"/>
            </a:solidFill>
            <a:round/>
            <a:headEnd/>
            <a:tailEnd/>
          </a:ln>
        </p:spPr>
        <p:txBody>
          <a:bodyPr/>
          <a:lstStyle/>
          <a:p>
            <a:endParaRPr lang="en-US"/>
          </a:p>
        </p:txBody>
      </p:sp>
      <p:sp>
        <p:nvSpPr>
          <p:cNvPr id="18438" name="TextBox 8"/>
          <p:cNvSpPr txBox="1">
            <a:spLocks noChangeArrowheads="1"/>
          </p:cNvSpPr>
          <p:nvPr/>
        </p:nvSpPr>
        <p:spPr bwMode="auto">
          <a:xfrm>
            <a:off x="76200" y="4387850"/>
            <a:ext cx="1524000" cy="523875"/>
          </a:xfrm>
          <a:prstGeom prst="rect">
            <a:avLst/>
          </a:prstGeom>
          <a:noFill/>
          <a:ln w="9525">
            <a:noFill/>
            <a:miter lim="800000"/>
            <a:headEnd/>
            <a:tailEnd/>
          </a:ln>
        </p:spPr>
        <p:txBody>
          <a:bodyPr>
            <a:spAutoFit/>
          </a:bodyPr>
          <a:lstStyle/>
          <a:p>
            <a:r>
              <a:rPr lang="en-US">
                <a:solidFill>
                  <a:srgbClr val="002060"/>
                </a:solidFill>
              </a:rPr>
              <a:t>Closing  </a:t>
            </a:r>
          </a:p>
        </p:txBody>
      </p:sp>
      <p:sp>
        <p:nvSpPr>
          <p:cNvPr id="18439" name="Left Brace 9"/>
          <p:cNvSpPr>
            <a:spLocks/>
          </p:cNvSpPr>
          <p:nvPr/>
        </p:nvSpPr>
        <p:spPr bwMode="auto">
          <a:xfrm>
            <a:off x="1638300" y="869950"/>
            <a:ext cx="368300" cy="1765300"/>
          </a:xfrm>
          <a:prstGeom prst="leftBrace">
            <a:avLst>
              <a:gd name="adj1" fmla="val 36037"/>
              <a:gd name="adj2" fmla="val 50000"/>
            </a:avLst>
          </a:prstGeom>
          <a:noFill/>
          <a:ln w="50800" cap="sq" algn="ctr">
            <a:solidFill>
              <a:srgbClr val="FF0000"/>
            </a:solidFill>
            <a:round/>
            <a:headEnd/>
            <a:tailEnd/>
          </a:ln>
        </p:spPr>
        <p:txBody>
          <a:bodyPr/>
          <a:lstStyle/>
          <a:p>
            <a:endParaRPr lang="en-US"/>
          </a:p>
        </p:txBody>
      </p:sp>
      <p:sp>
        <p:nvSpPr>
          <p:cNvPr id="18440" name="TextBox 10"/>
          <p:cNvSpPr txBox="1">
            <a:spLocks noChangeArrowheads="1"/>
          </p:cNvSpPr>
          <p:nvPr/>
        </p:nvSpPr>
        <p:spPr bwMode="auto">
          <a:xfrm>
            <a:off x="50800" y="1479550"/>
            <a:ext cx="1524000" cy="523875"/>
          </a:xfrm>
          <a:prstGeom prst="rect">
            <a:avLst/>
          </a:prstGeom>
          <a:noFill/>
          <a:ln w="9525">
            <a:noFill/>
            <a:miter lim="800000"/>
            <a:headEnd/>
            <a:tailEnd/>
          </a:ln>
        </p:spPr>
        <p:txBody>
          <a:bodyPr>
            <a:spAutoFit/>
          </a:bodyPr>
          <a:lstStyle/>
          <a:p>
            <a:r>
              <a:rPr lang="en-US">
                <a:solidFill>
                  <a:srgbClr val="002060"/>
                </a:solidFill>
              </a:rPr>
              <a:t>Closing  </a:t>
            </a:r>
          </a:p>
        </p:txBody>
      </p:sp>
      <p:sp>
        <p:nvSpPr>
          <p:cNvPr id="14" name="TextBox 13"/>
          <p:cNvSpPr txBox="1"/>
          <p:nvPr/>
        </p:nvSpPr>
        <p:spPr>
          <a:xfrm rot="2263396">
            <a:off x="7278995" y="930753"/>
            <a:ext cx="2400300" cy="523220"/>
          </a:xfrm>
          <a:prstGeom prst="rect">
            <a:avLst/>
          </a:prstGeom>
          <a:noFill/>
        </p:spPr>
        <p:txBody>
          <a:bodyPr>
            <a:spAutoFit/>
          </a:bodyPr>
          <a:lstStyle/>
          <a:p>
            <a:pPr>
              <a:defRPr/>
            </a:pPr>
            <a:r>
              <a:rPr lang="en-US" dirty="0">
                <a:ln>
                  <a:solidFill>
                    <a:schemeClr val="tx1"/>
                  </a:solidFill>
                </a:ln>
                <a:solidFill>
                  <a:srgbClr val="FFC000"/>
                </a:solidFill>
                <a:effectLst>
                  <a:outerShdw blurRad="38100" dist="38100" dir="2700000" algn="tl">
                    <a:srgbClr val="000000">
                      <a:alpha val="43137"/>
                    </a:srgbClr>
                  </a:outerShdw>
                </a:effectLst>
              </a:rPr>
              <a:t>Acadia</a:t>
            </a:r>
          </a:p>
        </p:txBody>
      </p:sp>
      <p:sp>
        <p:nvSpPr>
          <p:cNvPr id="15" name="TextBox 14"/>
          <p:cNvSpPr txBox="1"/>
          <p:nvPr/>
        </p:nvSpPr>
        <p:spPr>
          <a:xfrm rot="2302119">
            <a:off x="4779994" y="612257"/>
            <a:ext cx="2400300" cy="523220"/>
          </a:xfrm>
          <a:prstGeom prst="rect">
            <a:avLst/>
          </a:prstGeom>
          <a:noFill/>
        </p:spPr>
        <p:txBody>
          <a:bodyPr>
            <a:spAutoFit/>
          </a:bodyPr>
          <a:lstStyle/>
          <a:p>
            <a:pPr>
              <a:defRPr/>
            </a:pPr>
            <a:r>
              <a:rPr lang="en-US" dirty="0">
                <a:ln w="3175">
                  <a:solidFill>
                    <a:schemeClr val="tx1"/>
                  </a:solidFill>
                </a:ln>
                <a:solidFill>
                  <a:srgbClr val="00B050"/>
                </a:solidFill>
                <a:effectLst>
                  <a:outerShdw blurRad="38100" dist="38100" dir="2700000" algn="tl">
                    <a:srgbClr val="000000">
                      <a:alpha val="43137"/>
                    </a:srgbClr>
                  </a:outerShdw>
                </a:effectLst>
              </a:rPr>
              <a:t>Shenandoah</a:t>
            </a:r>
          </a:p>
        </p:txBody>
      </p:sp>
      <p:sp>
        <p:nvSpPr>
          <p:cNvPr id="16" name="TextBox 15"/>
          <p:cNvSpPr txBox="1"/>
          <p:nvPr/>
        </p:nvSpPr>
        <p:spPr>
          <a:xfrm rot="2262561">
            <a:off x="5635342" y="567356"/>
            <a:ext cx="2781300" cy="523220"/>
          </a:xfrm>
          <a:prstGeom prst="rect">
            <a:avLst/>
          </a:prstGeom>
          <a:noFill/>
        </p:spPr>
        <p:txBody>
          <a:bodyPr>
            <a:spAutoFit/>
          </a:bodyPr>
          <a:lstStyle/>
          <a:p>
            <a:pPr>
              <a:defRPr/>
            </a:pPr>
            <a:r>
              <a:rPr lang="en-US" dirty="0">
                <a:ln>
                  <a:solidFill>
                    <a:schemeClr val="tx1"/>
                  </a:solidFill>
                </a:ln>
                <a:solidFill>
                  <a:srgbClr val="92D050"/>
                </a:solidFill>
                <a:effectLst>
                  <a:outerShdw blurRad="38100" dist="38100" dir="2700000" algn="tl">
                    <a:srgbClr val="000000">
                      <a:alpha val="43137"/>
                    </a:srgbClr>
                  </a:outerShdw>
                </a:effectLst>
              </a:rPr>
              <a:t>Great Smokey</a:t>
            </a:r>
          </a:p>
        </p:txBody>
      </p:sp>
      <p:sp>
        <p:nvSpPr>
          <p:cNvPr id="17" name="5-Point Star 16"/>
          <p:cNvSpPr/>
          <p:nvPr/>
        </p:nvSpPr>
        <p:spPr bwMode="auto">
          <a:xfrm>
            <a:off x="6705600" y="1676400"/>
            <a:ext cx="381000" cy="381000"/>
          </a:xfrm>
          <a:prstGeom prst="star5">
            <a:avLst/>
          </a:prstGeom>
          <a:solidFill>
            <a:srgbClr val="00B05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18" name="5-Point Star 17"/>
          <p:cNvSpPr/>
          <p:nvPr/>
        </p:nvSpPr>
        <p:spPr bwMode="auto">
          <a:xfrm>
            <a:off x="7823200" y="1828800"/>
            <a:ext cx="228600" cy="228600"/>
          </a:xfrm>
          <a:prstGeom prst="star5">
            <a:avLst/>
          </a:prstGeom>
          <a:solidFill>
            <a:srgbClr val="92D05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19" name="5-Point Star 18"/>
          <p:cNvSpPr/>
          <p:nvPr/>
        </p:nvSpPr>
        <p:spPr bwMode="auto">
          <a:xfrm>
            <a:off x="6781800" y="2336800"/>
            <a:ext cx="228600" cy="228600"/>
          </a:xfrm>
          <a:prstGeom prst="star5">
            <a:avLst/>
          </a:prstGeom>
          <a:solidFill>
            <a:srgbClr val="00B05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20" name="5-Point Star 19"/>
          <p:cNvSpPr/>
          <p:nvPr/>
        </p:nvSpPr>
        <p:spPr bwMode="auto">
          <a:xfrm>
            <a:off x="6721475" y="2728913"/>
            <a:ext cx="395288" cy="336550"/>
          </a:xfrm>
          <a:prstGeom prst="star5">
            <a:avLst/>
          </a:prstGeom>
          <a:solidFill>
            <a:srgbClr val="00B05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21" name="5-Point Star 20"/>
          <p:cNvSpPr/>
          <p:nvPr/>
        </p:nvSpPr>
        <p:spPr bwMode="auto">
          <a:xfrm>
            <a:off x="7899400" y="2451100"/>
            <a:ext cx="76200" cy="76200"/>
          </a:xfrm>
          <a:prstGeom prst="star5">
            <a:avLst/>
          </a:prstGeom>
          <a:solidFill>
            <a:srgbClr val="92D05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22" name="5-Point Star 21"/>
          <p:cNvSpPr/>
          <p:nvPr/>
        </p:nvSpPr>
        <p:spPr bwMode="auto">
          <a:xfrm>
            <a:off x="7747000" y="3257550"/>
            <a:ext cx="381000" cy="342900"/>
          </a:xfrm>
          <a:prstGeom prst="star5">
            <a:avLst/>
          </a:prstGeom>
          <a:solidFill>
            <a:srgbClr val="92D05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23" name="5-Point Star 22"/>
          <p:cNvSpPr/>
          <p:nvPr/>
        </p:nvSpPr>
        <p:spPr bwMode="auto">
          <a:xfrm>
            <a:off x="8610600" y="3784600"/>
            <a:ext cx="381000" cy="381000"/>
          </a:xfrm>
          <a:prstGeom prst="star5">
            <a:avLst/>
          </a:prstGeom>
          <a:solidFill>
            <a:srgbClr val="FFC00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24" name="5-Point Star 23"/>
          <p:cNvSpPr/>
          <p:nvPr/>
        </p:nvSpPr>
        <p:spPr bwMode="auto">
          <a:xfrm>
            <a:off x="7747000" y="2743200"/>
            <a:ext cx="381000" cy="342900"/>
          </a:xfrm>
          <a:prstGeom prst="star5">
            <a:avLst/>
          </a:prstGeom>
          <a:solidFill>
            <a:srgbClr val="92D05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25" name="5-Point Star 24"/>
          <p:cNvSpPr/>
          <p:nvPr/>
        </p:nvSpPr>
        <p:spPr bwMode="auto">
          <a:xfrm>
            <a:off x="7747000" y="4762500"/>
            <a:ext cx="381000" cy="342900"/>
          </a:xfrm>
          <a:prstGeom prst="star5">
            <a:avLst/>
          </a:prstGeom>
          <a:solidFill>
            <a:srgbClr val="92D05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26" name="5-Point Star 25"/>
          <p:cNvSpPr/>
          <p:nvPr/>
        </p:nvSpPr>
        <p:spPr bwMode="auto">
          <a:xfrm>
            <a:off x="7861300" y="5334000"/>
            <a:ext cx="152400" cy="152400"/>
          </a:xfrm>
          <a:prstGeom prst="star5">
            <a:avLst/>
          </a:prstGeom>
          <a:solidFill>
            <a:srgbClr val="92D05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27" name="5-Point Star 26"/>
          <p:cNvSpPr/>
          <p:nvPr/>
        </p:nvSpPr>
        <p:spPr bwMode="auto">
          <a:xfrm>
            <a:off x="8724900" y="5334000"/>
            <a:ext cx="152400" cy="152400"/>
          </a:xfrm>
          <a:prstGeom prst="star5">
            <a:avLst/>
          </a:prstGeom>
          <a:solidFill>
            <a:srgbClr val="FFC00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28" name="5-Point Star 27"/>
          <p:cNvSpPr/>
          <p:nvPr/>
        </p:nvSpPr>
        <p:spPr bwMode="auto">
          <a:xfrm>
            <a:off x="6819900" y="5334000"/>
            <a:ext cx="152400" cy="152400"/>
          </a:xfrm>
          <a:prstGeom prst="star5">
            <a:avLst/>
          </a:prstGeom>
          <a:solidFill>
            <a:srgbClr val="00B05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31" name="5-Point Star 30"/>
          <p:cNvSpPr/>
          <p:nvPr/>
        </p:nvSpPr>
        <p:spPr bwMode="auto">
          <a:xfrm>
            <a:off x="7899400" y="3962400"/>
            <a:ext cx="76200" cy="76200"/>
          </a:xfrm>
          <a:prstGeom prst="star5">
            <a:avLst/>
          </a:prstGeom>
          <a:solidFill>
            <a:srgbClr val="92D05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30" name="5-Point Star 29"/>
          <p:cNvSpPr/>
          <p:nvPr/>
        </p:nvSpPr>
        <p:spPr bwMode="auto">
          <a:xfrm>
            <a:off x="6822440" y="4889500"/>
            <a:ext cx="149860" cy="165100"/>
          </a:xfrm>
          <a:prstGeom prst="star5">
            <a:avLst/>
          </a:prstGeom>
          <a:solidFill>
            <a:srgbClr val="00B05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32" name="5-Point Star 31"/>
          <p:cNvSpPr/>
          <p:nvPr/>
        </p:nvSpPr>
        <p:spPr bwMode="auto">
          <a:xfrm>
            <a:off x="8737600" y="4889500"/>
            <a:ext cx="177800" cy="203200"/>
          </a:xfrm>
          <a:prstGeom prst="star5">
            <a:avLst/>
          </a:prstGeom>
          <a:solidFill>
            <a:srgbClr val="FFC00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8434" name="TextBox 4"/>
          <p:cNvSpPr txBox="1">
            <a:spLocks noChangeArrowheads="1"/>
          </p:cNvSpPr>
          <p:nvPr/>
        </p:nvSpPr>
        <p:spPr bwMode="auto">
          <a:xfrm>
            <a:off x="2089150" y="1676400"/>
            <a:ext cx="4965700" cy="4524315"/>
          </a:xfrm>
          <a:prstGeom prst="rect">
            <a:avLst/>
          </a:prstGeom>
          <a:noFill/>
          <a:ln w="9525">
            <a:noFill/>
            <a:miter lim="800000"/>
            <a:headEnd/>
            <a:tailEnd/>
          </a:ln>
        </p:spPr>
        <p:txBody>
          <a:bodyPr>
            <a:spAutoFit/>
          </a:bodyPr>
          <a:lstStyle/>
          <a:p>
            <a:pPr algn="l"/>
            <a:r>
              <a:rPr lang="en-US" sz="3200" dirty="0">
                <a:solidFill>
                  <a:schemeClr val="tx1"/>
                </a:solidFill>
              </a:rPr>
              <a:t>Collision Orogeny</a:t>
            </a:r>
          </a:p>
          <a:p>
            <a:pPr algn="l"/>
            <a:r>
              <a:rPr lang="en-US" sz="3200" dirty="0">
                <a:solidFill>
                  <a:schemeClr val="tx1"/>
                </a:solidFill>
              </a:rPr>
              <a:t>Peneplanation</a:t>
            </a:r>
          </a:p>
          <a:p>
            <a:pPr algn="l"/>
            <a:r>
              <a:rPr lang="en-US" sz="3200" dirty="0">
                <a:solidFill>
                  <a:schemeClr val="tx1"/>
                </a:solidFill>
              </a:rPr>
              <a:t>Rifting</a:t>
            </a:r>
          </a:p>
          <a:p>
            <a:pPr algn="l"/>
            <a:r>
              <a:rPr lang="en-US" sz="3200" dirty="0">
                <a:solidFill>
                  <a:schemeClr val="tx1"/>
                </a:solidFill>
              </a:rPr>
              <a:t>DCM Sedimentation</a:t>
            </a:r>
          </a:p>
          <a:p>
            <a:pPr algn="l"/>
            <a:r>
              <a:rPr lang="en-US" sz="3200" dirty="0">
                <a:solidFill>
                  <a:schemeClr val="tx1"/>
                </a:solidFill>
              </a:rPr>
              <a:t>Subduction Orogeny</a:t>
            </a:r>
          </a:p>
          <a:p>
            <a:pPr algn="l"/>
            <a:r>
              <a:rPr lang="en-US" sz="3200" dirty="0">
                <a:solidFill>
                  <a:schemeClr val="tx1"/>
                </a:solidFill>
              </a:rPr>
              <a:t>    +/- Terrane Accretion</a:t>
            </a:r>
          </a:p>
          <a:p>
            <a:pPr algn="l"/>
            <a:r>
              <a:rPr lang="en-US" sz="3200" dirty="0">
                <a:solidFill>
                  <a:schemeClr val="tx1"/>
                </a:solidFill>
              </a:rPr>
              <a:t>Collision Orogeny</a:t>
            </a:r>
          </a:p>
          <a:p>
            <a:pPr algn="l"/>
            <a:r>
              <a:rPr lang="en-US" sz="3200" dirty="0">
                <a:solidFill>
                  <a:schemeClr val="tx1"/>
                </a:solidFill>
              </a:rPr>
              <a:t>Peneplanation</a:t>
            </a:r>
          </a:p>
          <a:p>
            <a:pPr algn="l"/>
            <a:r>
              <a:rPr lang="en-US" sz="3200" dirty="0" smtClean="0">
                <a:solidFill>
                  <a:schemeClr val="tx1"/>
                </a:solidFill>
              </a:rPr>
              <a:t>Rifting</a:t>
            </a:r>
            <a:endParaRPr lang="en-US" sz="3200" dirty="0">
              <a:solidFill>
                <a:schemeClr val="tx1"/>
              </a:solidFill>
            </a:endParaRPr>
          </a:p>
        </p:txBody>
      </p:sp>
      <p:sp>
        <p:nvSpPr>
          <p:cNvPr id="18435" name="Left Brace 5"/>
          <p:cNvSpPr>
            <a:spLocks/>
          </p:cNvSpPr>
          <p:nvPr/>
        </p:nvSpPr>
        <p:spPr bwMode="auto">
          <a:xfrm>
            <a:off x="1651000" y="2711450"/>
            <a:ext cx="368300" cy="939800"/>
          </a:xfrm>
          <a:prstGeom prst="leftBrace">
            <a:avLst>
              <a:gd name="adj1" fmla="val 36043"/>
              <a:gd name="adj2" fmla="val 50000"/>
            </a:avLst>
          </a:prstGeom>
          <a:noFill/>
          <a:ln w="50800" cap="sq" algn="ctr">
            <a:solidFill>
              <a:srgbClr val="FF0000"/>
            </a:solidFill>
            <a:round/>
            <a:headEnd/>
            <a:tailEnd/>
          </a:ln>
        </p:spPr>
        <p:txBody>
          <a:bodyPr/>
          <a:lstStyle/>
          <a:p>
            <a:endParaRPr lang="en-US"/>
          </a:p>
        </p:txBody>
      </p:sp>
      <p:sp>
        <p:nvSpPr>
          <p:cNvPr id="18436" name="TextBox 6"/>
          <p:cNvSpPr txBox="1">
            <a:spLocks noChangeArrowheads="1"/>
          </p:cNvSpPr>
          <p:nvPr/>
        </p:nvSpPr>
        <p:spPr bwMode="auto">
          <a:xfrm>
            <a:off x="-114300" y="2901950"/>
            <a:ext cx="1879600" cy="523875"/>
          </a:xfrm>
          <a:prstGeom prst="rect">
            <a:avLst/>
          </a:prstGeom>
          <a:noFill/>
          <a:ln w="9525">
            <a:noFill/>
            <a:miter lim="800000"/>
            <a:headEnd/>
            <a:tailEnd/>
          </a:ln>
        </p:spPr>
        <p:txBody>
          <a:bodyPr>
            <a:spAutoFit/>
          </a:bodyPr>
          <a:lstStyle/>
          <a:p>
            <a:r>
              <a:rPr lang="en-US">
                <a:solidFill>
                  <a:srgbClr val="002060"/>
                </a:solidFill>
              </a:rPr>
              <a:t>Opening</a:t>
            </a:r>
          </a:p>
        </p:txBody>
      </p:sp>
      <p:sp>
        <p:nvSpPr>
          <p:cNvPr id="18437" name="Left Brace 7"/>
          <p:cNvSpPr>
            <a:spLocks/>
          </p:cNvSpPr>
          <p:nvPr/>
        </p:nvSpPr>
        <p:spPr bwMode="auto">
          <a:xfrm>
            <a:off x="1663700" y="3778250"/>
            <a:ext cx="368300" cy="1765300"/>
          </a:xfrm>
          <a:prstGeom prst="leftBrace">
            <a:avLst>
              <a:gd name="adj1" fmla="val 36037"/>
              <a:gd name="adj2" fmla="val 50000"/>
            </a:avLst>
          </a:prstGeom>
          <a:noFill/>
          <a:ln w="50800" cap="sq" algn="ctr">
            <a:solidFill>
              <a:srgbClr val="FF0000"/>
            </a:solidFill>
            <a:round/>
            <a:headEnd/>
            <a:tailEnd/>
          </a:ln>
        </p:spPr>
        <p:txBody>
          <a:bodyPr/>
          <a:lstStyle/>
          <a:p>
            <a:endParaRPr lang="en-US"/>
          </a:p>
        </p:txBody>
      </p:sp>
      <p:sp>
        <p:nvSpPr>
          <p:cNvPr id="18438" name="TextBox 8"/>
          <p:cNvSpPr txBox="1">
            <a:spLocks noChangeArrowheads="1"/>
          </p:cNvSpPr>
          <p:nvPr/>
        </p:nvSpPr>
        <p:spPr bwMode="auto">
          <a:xfrm>
            <a:off x="76200" y="4387850"/>
            <a:ext cx="1524000" cy="523875"/>
          </a:xfrm>
          <a:prstGeom prst="rect">
            <a:avLst/>
          </a:prstGeom>
          <a:noFill/>
          <a:ln w="9525">
            <a:noFill/>
            <a:miter lim="800000"/>
            <a:headEnd/>
            <a:tailEnd/>
          </a:ln>
        </p:spPr>
        <p:txBody>
          <a:bodyPr>
            <a:spAutoFit/>
          </a:bodyPr>
          <a:lstStyle/>
          <a:p>
            <a:r>
              <a:rPr lang="en-US">
                <a:solidFill>
                  <a:srgbClr val="002060"/>
                </a:solidFill>
              </a:rPr>
              <a:t>Closing  </a:t>
            </a:r>
          </a:p>
        </p:txBody>
      </p:sp>
      <p:sp>
        <p:nvSpPr>
          <p:cNvPr id="18439" name="Left Brace 9"/>
          <p:cNvSpPr>
            <a:spLocks/>
          </p:cNvSpPr>
          <p:nvPr/>
        </p:nvSpPr>
        <p:spPr bwMode="auto">
          <a:xfrm>
            <a:off x="1638300" y="869950"/>
            <a:ext cx="368300" cy="1765300"/>
          </a:xfrm>
          <a:prstGeom prst="leftBrace">
            <a:avLst>
              <a:gd name="adj1" fmla="val 36037"/>
              <a:gd name="adj2" fmla="val 50000"/>
            </a:avLst>
          </a:prstGeom>
          <a:noFill/>
          <a:ln w="50800" cap="sq" algn="ctr">
            <a:solidFill>
              <a:srgbClr val="FF0000"/>
            </a:solidFill>
            <a:round/>
            <a:headEnd/>
            <a:tailEnd/>
          </a:ln>
        </p:spPr>
        <p:txBody>
          <a:bodyPr/>
          <a:lstStyle/>
          <a:p>
            <a:endParaRPr lang="en-US"/>
          </a:p>
        </p:txBody>
      </p:sp>
      <p:sp>
        <p:nvSpPr>
          <p:cNvPr id="18440" name="TextBox 10"/>
          <p:cNvSpPr txBox="1">
            <a:spLocks noChangeArrowheads="1"/>
          </p:cNvSpPr>
          <p:nvPr/>
        </p:nvSpPr>
        <p:spPr bwMode="auto">
          <a:xfrm>
            <a:off x="50800" y="1479550"/>
            <a:ext cx="1524000" cy="523875"/>
          </a:xfrm>
          <a:prstGeom prst="rect">
            <a:avLst/>
          </a:prstGeom>
          <a:noFill/>
          <a:ln w="9525">
            <a:noFill/>
            <a:miter lim="800000"/>
            <a:headEnd/>
            <a:tailEnd/>
          </a:ln>
        </p:spPr>
        <p:txBody>
          <a:bodyPr>
            <a:spAutoFit/>
          </a:bodyPr>
          <a:lstStyle/>
          <a:p>
            <a:r>
              <a:rPr lang="en-US">
                <a:solidFill>
                  <a:srgbClr val="002060"/>
                </a:solidFill>
              </a:rPr>
              <a:t>Closing  </a:t>
            </a:r>
          </a:p>
        </p:txBody>
      </p:sp>
      <p:sp>
        <p:nvSpPr>
          <p:cNvPr id="18441" name="Left Brace 11"/>
          <p:cNvSpPr>
            <a:spLocks/>
          </p:cNvSpPr>
          <p:nvPr/>
        </p:nvSpPr>
        <p:spPr bwMode="auto">
          <a:xfrm>
            <a:off x="1663700" y="5657850"/>
            <a:ext cx="368300" cy="939800"/>
          </a:xfrm>
          <a:prstGeom prst="leftBrace">
            <a:avLst>
              <a:gd name="adj1" fmla="val 36043"/>
              <a:gd name="adj2" fmla="val 50000"/>
            </a:avLst>
          </a:prstGeom>
          <a:noFill/>
          <a:ln w="50800" cap="sq" algn="ctr">
            <a:solidFill>
              <a:srgbClr val="FF0000"/>
            </a:solidFill>
            <a:round/>
            <a:headEnd/>
            <a:tailEnd/>
          </a:ln>
        </p:spPr>
        <p:txBody>
          <a:bodyPr/>
          <a:lstStyle/>
          <a:p>
            <a:endParaRPr lang="en-US"/>
          </a:p>
        </p:txBody>
      </p:sp>
      <p:sp>
        <p:nvSpPr>
          <p:cNvPr id="18442" name="TextBox 12"/>
          <p:cNvSpPr txBox="1">
            <a:spLocks noChangeArrowheads="1"/>
          </p:cNvSpPr>
          <p:nvPr/>
        </p:nvSpPr>
        <p:spPr bwMode="auto">
          <a:xfrm>
            <a:off x="-101600" y="5848350"/>
            <a:ext cx="1879600" cy="523875"/>
          </a:xfrm>
          <a:prstGeom prst="rect">
            <a:avLst/>
          </a:prstGeom>
          <a:noFill/>
          <a:ln w="9525">
            <a:noFill/>
            <a:miter lim="800000"/>
            <a:headEnd/>
            <a:tailEnd/>
          </a:ln>
        </p:spPr>
        <p:txBody>
          <a:bodyPr>
            <a:spAutoFit/>
          </a:bodyPr>
          <a:lstStyle/>
          <a:p>
            <a:r>
              <a:rPr lang="en-US">
                <a:solidFill>
                  <a:srgbClr val="002060"/>
                </a:solidFill>
              </a:rPr>
              <a:t>Opening</a:t>
            </a:r>
          </a:p>
        </p:txBody>
      </p:sp>
      <p:sp>
        <p:nvSpPr>
          <p:cNvPr id="14" name="TextBox 13"/>
          <p:cNvSpPr txBox="1"/>
          <p:nvPr/>
        </p:nvSpPr>
        <p:spPr>
          <a:xfrm rot="2263396">
            <a:off x="7278995" y="930753"/>
            <a:ext cx="2400300" cy="523220"/>
          </a:xfrm>
          <a:prstGeom prst="rect">
            <a:avLst/>
          </a:prstGeom>
          <a:noFill/>
        </p:spPr>
        <p:txBody>
          <a:bodyPr>
            <a:spAutoFit/>
          </a:bodyPr>
          <a:lstStyle/>
          <a:p>
            <a:pPr>
              <a:defRPr/>
            </a:pPr>
            <a:r>
              <a:rPr lang="en-US" dirty="0">
                <a:ln>
                  <a:solidFill>
                    <a:schemeClr val="tx1"/>
                  </a:solidFill>
                </a:ln>
                <a:solidFill>
                  <a:srgbClr val="FFC000"/>
                </a:solidFill>
                <a:effectLst>
                  <a:outerShdw blurRad="38100" dist="38100" dir="2700000" algn="tl">
                    <a:srgbClr val="000000">
                      <a:alpha val="43137"/>
                    </a:srgbClr>
                  </a:outerShdw>
                </a:effectLst>
              </a:rPr>
              <a:t>Acadia</a:t>
            </a:r>
          </a:p>
        </p:txBody>
      </p:sp>
      <p:sp>
        <p:nvSpPr>
          <p:cNvPr id="15" name="TextBox 14"/>
          <p:cNvSpPr txBox="1"/>
          <p:nvPr/>
        </p:nvSpPr>
        <p:spPr>
          <a:xfrm rot="2302119">
            <a:off x="4779994" y="612257"/>
            <a:ext cx="2400300" cy="523220"/>
          </a:xfrm>
          <a:prstGeom prst="rect">
            <a:avLst/>
          </a:prstGeom>
          <a:noFill/>
        </p:spPr>
        <p:txBody>
          <a:bodyPr>
            <a:spAutoFit/>
          </a:bodyPr>
          <a:lstStyle/>
          <a:p>
            <a:pPr>
              <a:defRPr/>
            </a:pPr>
            <a:r>
              <a:rPr lang="en-US" dirty="0">
                <a:ln w="3175">
                  <a:solidFill>
                    <a:schemeClr val="tx1"/>
                  </a:solidFill>
                </a:ln>
                <a:solidFill>
                  <a:srgbClr val="00B050"/>
                </a:solidFill>
                <a:effectLst>
                  <a:outerShdw blurRad="38100" dist="38100" dir="2700000" algn="tl">
                    <a:srgbClr val="000000">
                      <a:alpha val="43137"/>
                    </a:srgbClr>
                  </a:outerShdw>
                </a:effectLst>
              </a:rPr>
              <a:t>Shenandoah</a:t>
            </a:r>
          </a:p>
        </p:txBody>
      </p:sp>
      <p:sp>
        <p:nvSpPr>
          <p:cNvPr id="16" name="TextBox 15"/>
          <p:cNvSpPr txBox="1"/>
          <p:nvPr/>
        </p:nvSpPr>
        <p:spPr>
          <a:xfrm rot="2262561">
            <a:off x="5635342" y="567356"/>
            <a:ext cx="2781300" cy="523220"/>
          </a:xfrm>
          <a:prstGeom prst="rect">
            <a:avLst/>
          </a:prstGeom>
          <a:noFill/>
        </p:spPr>
        <p:txBody>
          <a:bodyPr>
            <a:spAutoFit/>
          </a:bodyPr>
          <a:lstStyle/>
          <a:p>
            <a:pPr>
              <a:defRPr/>
            </a:pPr>
            <a:r>
              <a:rPr lang="en-US" dirty="0">
                <a:ln>
                  <a:solidFill>
                    <a:schemeClr val="tx1"/>
                  </a:solidFill>
                </a:ln>
                <a:solidFill>
                  <a:srgbClr val="92D050"/>
                </a:solidFill>
                <a:effectLst>
                  <a:outerShdw blurRad="38100" dist="38100" dir="2700000" algn="tl">
                    <a:srgbClr val="000000">
                      <a:alpha val="43137"/>
                    </a:srgbClr>
                  </a:outerShdw>
                </a:effectLst>
              </a:rPr>
              <a:t>Great Smokey</a:t>
            </a:r>
          </a:p>
        </p:txBody>
      </p:sp>
      <p:sp>
        <p:nvSpPr>
          <p:cNvPr id="17" name="5-Point Star 16"/>
          <p:cNvSpPr/>
          <p:nvPr/>
        </p:nvSpPr>
        <p:spPr bwMode="auto">
          <a:xfrm>
            <a:off x="6705600" y="1676400"/>
            <a:ext cx="381000" cy="381000"/>
          </a:xfrm>
          <a:prstGeom prst="star5">
            <a:avLst/>
          </a:prstGeom>
          <a:solidFill>
            <a:srgbClr val="00B05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18" name="5-Point Star 17"/>
          <p:cNvSpPr/>
          <p:nvPr/>
        </p:nvSpPr>
        <p:spPr bwMode="auto">
          <a:xfrm>
            <a:off x="7823200" y="1828800"/>
            <a:ext cx="228600" cy="228600"/>
          </a:xfrm>
          <a:prstGeom prst="star5">
            <a:avLst/>
          </a:prstGeom>
          <a:solidFill>
            <a:srgbClr val="92D05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19" name="5-Point Star 18"/>
          <p:cNvSpPr/>
          <p:nvPr/>
        </p:nvSpPr>
        <p:spPr bwMode="auto">
          <a:xfrm>
            <a:off x="6781800" y="2336800"/>
            <a:ext cx="228600" cy="228600"/>
          </a:xfrm>
          <a:prstGeom prst="star5">
            <a:avLst/>
          </a:prstGeom>
          <a:solidFill>
            <a:srgbClr val="00B05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20" name="5-Point Star 19"/>
          <p:cNvSpPr/>
          <p:nvPr/>
        </p:nvSpPr>
        <p:spPr bwMode="auto">
          <a:xfrm>
            <a:off x="6721475" y="2728913"/>
            <a:ext cx="395288" cy="336550"/>
          </a:xfrm>
          <a:prstGeom prst="star5">
            <a:avLst/>
          </a:prstGeom>
          <a:solidFill>
            <a:srgbClr val="00B05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21" name="5-Point Star 20"/>
          <p:cNvSpPr/>
          <p:nvPr/>
        </p:nvSpPr>
        <p:spPr bwMode="auto">
          <a:xfrm>
            <a:off x="7899400" y="2451100"/>
            <a:ext cx="76200" cy="76200"/>
          </a:xfrm>
          <a:prstGeom prst="star5">
            <a:avLst/>
          </a:prstGeom>
          <a:solidFill>
            <a:srgbClr val="92D05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22" name="5-Point Star 21"/>
          <p:cNvSpPr/>
          <p:nvPr/>
        </p:nvSpPr>
        <p:spPr bwMode="auto">
          <a:xfrm>
            <a:off x="7747000" y="3257550"/>
            <a:ext cx="381000" cy="342900"/>
          </a:xfrm>
          <a:prstGeom prst="star5">
            <a:avLst/>
          </a:prstGeom>
          <a:solidFill>
            <a:srgbClr val="92D05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23" name="5-Point Star 22"/>
          <p:cNvSpPr/>
          <p:nvPr/>
        </p:nvSpPr>
        <p:spPr bwMode="auto">
          <a:xfrm>
            <a:off x="8610600" y="3784600"/>
            <a:ext cx="381000" cy="381000"/>
          </a:xfrm>
          <a:prstGeom prst="star5">
            <a:avLst/>
          </a:prstGeom>
          <a:solidFill>
            <a:srgbClr val="FFC00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24" name="5-Point Star 23"/>
          <p:cNvSpPr/>
          <p:nvPr/>
        </p:nvSpPr>
        <p:spPr bwMode="auto">
          <a:xfrm>
            <a:off x="7747000" y="2743200"/>
            <a:ext cx="381000" cy="342900"/>
          </a:xfrm>
          <a:prstGeom prst="star5">
            <a:avLst/>
          </a:prstGeom>
          <a:solidFill>
            <a:srgbClr val="92D05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25" name="5-Point Star 24"/>
          <p:cNvSpPr/>
          <p:nvPr/>
        </p:nvSpPr>
        <p:spPr bwMode="auto">
          <a:xfrm>
            <a:off x="7747000" y="4762500"/>
            <a:ext cx="381000" cy="342900"/>
          </a:xfrm>
          <a:prstGeom prst="star5">
            <a:avLst/>
          </a:prstGeom>
          <a:solidFill>
            <a:srgbClr val="92D05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26" name="5-Point Star 25"/>
          <p:cNvSpPr/>
          <p:nvPr/>
        </p:nvSpPr>
        <p:spPr bwMode="auto">
          <a:xfrm>
            <a:off x="7861300" y="5334000"/>
            <a:ext cx="152400" cy="152400"/>
          </a:xfrm>
          <a:prstGeom prst="star5">
            <a:avLst/>
          </a:prstGeom>
          <a:solidFill>
            <a:srgbClr val="92D05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27" name="5-Point Star 26"/>
          <p:cNvSpPr/>
          <p:nvPr/>
        </p:nvSpPr>
        <p:spPr bwMode="auto">
          <a:xfrm>
            <a:off x="8724900" y="5334000"/>
            <a:ext cx="152400" cy="152400"/>
          </a:xfrm>
          <a:prstGeom prst="star5">
            <a:avLst/>
          </a:prstGeom>
          <a:solidFill>
            <a:srgbClr val="FFC00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28" name="5-Point Star 27"/>
          <p:cNvSpPr/>
          <p:nvPr/>
        </p:nvSpPr>
        <p:spPr bwMode="auto">
          <a:xfrm>
            <a:off x="6819900" y="5334000"/>
            <a:ext cx="152400" cy="152400"/>
          </a:xfrm>
          <a:prstGeom prst="star5">
            <a:avLst/>
          </a:prstGeom>
          <a:solidFill>
            <a:srgbClr val="00B05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29" name="5-Point Star 28"/>
          <p:cNvSpPr/>
          <p:nvPr/>
        </p:nvSpPr>
        <p:spPr bwMode="auto">
          <a:xfrm>
            <a:off x="6819900" y="5867400"/>
            <a:ext cx="152400" cy="152400"/>
          </a:xfrm>
          <a:prstGeom prst="star5">
            <a:avLst/>
          </a:prstGeom>
          <a:no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31" name="5-Point Star 30"/>
          <p:cNvSpPr/>
          <p:nvPr/>
        </p:nvSpPr>
        <p:spPr bwMode="auto">
          <a:xfrm>
            <a:off x="7899400" y="3962400"/>
            <a:ext cx="76200" cy="76200"/>
          </a:xfrm>
          <a:prstGeom prst="star5">
            <a:avLst/>
          </a:prstGeom>
          <a:solidFill>
            <a:srgbClr val="92D05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30" name="5-Point Star 29"/>
          <p:cNvSpPr/>
          <p:nvPr/>
        </p:nvSpPr>
        <p:spPr bwMode="auto">
          <a:xfrm>
            <a:off x="6822440" y="4889500"/>
            <a:ext cx="149860" cy="165100"/>
          </a:xfrm>
          <a:prstGeom prst="star5">
            <a:avLst/>
          </a:prstGeom>
          <a:solidFill>
            <a:srgbClr val="00B05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32" name="5-Point Star 31"/>
          <p:cNvSpPr/>
          <p:nvPr/>
        </p:nvSpPr>
        <p:spPr bwMode="auto">
          <a:xfrm>
            <a:off x="8737600" y="4889500"/>
            <a:ext cx="177800" cy="203200"/>
          </a:xfrm>
          <a:prstGeom prst="star5">
            <a:avLst/>
          </a:prstGeom>
          <a:solidFill>
            <a:srgbClr val="FFC00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225282" name="Picture 2"/>
          <p:cNvPicPr>
            <a:picLocks noChangeAspect="1" noChangeArrowheads="1"/>
          </p:cNvPicPr>
          <p:nvPr/>
        </p:nvPicPr>
        <p:blipFill>
          <a:blip r:embed="rId3"/>
          <a:srcRect/>
          <a:stretch>
            <a:fillRect/>
          </a:stretch>
        </p:blipFill>
        <p:spPr bwMode="auto">
          <a:xfrm>
            <a:off x="0" y="5075238"/>
            <a:ext cx="9144000" cy="1782762"/>
          </a:xfrm>
          <a:prstGeom prst="rect">
            <a:avLst/>
          </a:prstGeom>
          <a:noFill/>
          <a:ln w="9525">
            <a:noFill/>
            <a:miter lim="800000"/>
            <a:headEnd/>
            <a:tailEnd/>
          </a:ln>
        </p:spPr>
      </p:pic>
      <p:pic>
        <p:nvPicPr>
          <p:cNvPr id="225283" name="Picture 3"/>
          <p:cNvPicPr>
            <a:picLocks noChangeAspect="1" noChangeArrowheads="1"/>
          </p:cNvPicPr>
          <p:nvPr/>
        </p:nvPicPr>
        <p:blipFill>
          <a:blip r:embed="rId4"/>
          <a:srcRect/>
          <a:stretch>
            <a:fillRect/>
          </a:stretch>
        </p:blipFill>
        <p:spPr bwMode="auto">
          <a:xfrm>
            <a:off x="685800" y="1219200"/>
            <a:ext cx="7762875" cy="2514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7539" name="Picture 3"/>
          <p:cNvPicPr>
            <a:picLocks noChangeAspect="1" noChangeArrowheads="1"/>
          </p:cNvPicPr>
          <p:nvPr/>
        </p:nvPicPr>
        <p:blipFill>
          <a:blip r:embed="rId3"/>
          <a:srcRect/>
          <a:stretch>
            <a:fillRect/>
          </a:stretch>
        </p:blipFill>
        <p:spPr bwMode="auto">
          <a:xfrm>
            <a:off x="-546100" y="0"/>
            <a:ext cx="10972800" cy="6858000"/>
          </a:xfrm>
          <a:prstGeom prst="rect">
            <a:avLst/>
          </a:prstGeom>
          <a:noFill/>
          <a:ln w="38100" cap="flat" cmpd="sng">
            <a:noFill/>
            <a:prstDash val="solid"/>
            <a:miter lim="800000"/>
            <a:headEnd type="none" w="med" len="med"/>
            <a:tailEnd type="none" w="med" len="med"/>
          </a:ln>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8434" name="TextBox 4"/>
          <p:cNvSpPr txBox="1">
            <a:spLocks noChangeArrowheads="1"/>
          </p:cNvSpPr>
          <p:nvPr/>
        </p:nvSpPr>
        <p:spPr bwMode="auto">
          <a:xfrm>
            <a:off x="2089150" y="1676400"/>
            <a:ext cx="4965700" cy="4524315"/>
          </a:xfrm>
          <a:prstGeom prst="rect">
            <a:avLst/>
          </a:prstGeom>
          <a:noFill/>
          <a:ln w="9525">
            <a:noFill/>
            <a:miter lim="800000"/>
            <a:headEnd/>
            <a:tailEnd/>
          </a:ln>
        </p:spPr>
        <p:txBody>
          <a:bodyPr>
            <a:spAutoFit/>
          </a:bodyPr>
          <a:lstStyle/>
          <a:p>
            <a:pPr algn="l"/>
            <a:r>
              <a:rPr lang="en-US" sz="3200" dirty="0">
                <a:solidFill>
                  <a:schemeClr val="tx1"/>
                </a:solidFill>
              </a:rPr>
              <a:t>Collision Orogeny</a:t>
            </a:r>
          </a:p>
          <a:p>
            <a:pPr algn="l"/>
            <a:r>
              <a:rPr lang="en-US" sz="3200" dirty="0">
                <a:solidFill>
                  <a:schemeClr val="tx1"/>
                </a:solidFill>
              </a:rPr>
              <a:t>Peneplanation</a:t>
            </a:r>
          </a:p>
          <a:p>
            <a:pPr algn="l"/>
            <a:r>
              <a:rPr lang="en-US" sz="3200" dirty="0">
                <a:solidFill>
                  <a:schemeClr val="tx1"/>
                </a:solidFill>
              </a:rPr>
              <a:t>Rifting</a:t>
            </a:r>
          </a:p>
          <a:p>
            <a:pPr algn="l"/>
            <a:r>
              <a:rPr lang="en-US" sz="3200" dirty="0">
                <a:solidFill>
                  <a:schemeClr val="tx1"/>
                </a:solidFill>
              </a:rPr>
              <a:t>DCM Sedimentation</a:t>
            </a:r>
          </a:p>
          <a:p>
            <a:pPr algn="l"/>
            <a:r>
              <a:rPr lang="en-US" sz="3200" dirty="0">
                <a:solidFill>
                  <a:schemeClr val="tx1"/>
                </a:solidFill>
              </a:rPr>
              <a:t>Subduction Orogeny</a:t>
            </a:r>
          </a:p>
          <a:p>
            <a:pPr algn="l"/>
            <a:r>
              <a:rPr lang="en-US" sz="3200" dirty="0">
                <a:solidFill>
                  <a:schemeClr val="tx1"/>
                </a:solidFill>
              </a:rPr>
              <a:t>    +/- Terrane Accretion</a:t>
            </a:r>
          </a:p>
          <a:p>
            <a:pPr algn="l"/>
            <a:r>
              <a:rPr lang="en-US" sz="3200" dirty="0">
                <a:solidFill>
                  <a:schemeClr val="tx1"/>
                </a:solidFill>
              </a:rPr>
              <a:t>Collision Orogeny</a:t>
            </a:r>
          </a:p>
          <a:p>
            <a:pPr algn="l"/>
            <a:r>
              <a:rPr lang="en-US" sz="3200" dirty="0">
                <a:solidFill>
                  <a:schemeClr val="tx1"/>
                </a:solidFill>
              </a:rPr>
              <a:t>Peneplanation</a:t>
            </a:r>
          </a:p>
          <a:p>
            <a:pPr algn="l"/>
            <a:r>
              <a:rPr lang="en-US" sz="3200" dirty="0" smtClean="0">
                <a:solidFill>
                  <a:schemeClr val="tx1"/>
                </a:solidFill>
              </a:rPr>
              <a:t>Rifting</a:t>
            </a:r>
            <a:endParaRPr lang="en-US" sz="3200" dirty="0">
              <a:solidFill>
                <a:schemeClr val="tx1"/>
              </a:solidFill>
            </a:endParaRPr>
          </a:p>
        </p:txBody>
      </p:sp>
      <p:sp>
        <p:nvSpPr>
          <p:cNvPr id="18435" name="Left Brace 5"/>
          <p:cNvSpPr>
            <a:spLocks/>
          </p:cNvSpPr>
          <p:nvPr/>
        </p:nvSpPr>
        <p:spPr bwMode="auto">
          <a:xfrm>
            <a:off x="1651000" y="2711450"/>
            <a:ext cx="368300" cy="939800"/>
          </a:xfrm>
          <a:prstGeom prst="leftBrace">
            <a:avLst>
              <a:gd name="adj1" fmla="val 36043"/>
              <a:gd name="adj2" fmla="val 50000"/>
            </a:avLst>
          </a:prstGeom>
          <a:noFill/>
          <a:ln w="50800" cap="sq" algn="ctr">
            <a:solidFill>
              <a:srgbClr val="FF0000"/>
            </a:solidFill>
            <a:round/>
            <a:headEnd/>
            <a:tailEnd/>
          </a:ln>
        </p:spPr>
        <p:txBody>
          <a:bodyPr/>
          <a:lstStyle/>
          <a:p>
            <a:endParaRPr lang="en-US"/>
          </a:p>
        </p:txBody>
      </p:sp>
      <p:sp>
        <p:nvSpPr>
          <p:cNvPr id="18436" name="TextBox 6"/>
          <p:cNvSpPr txBox="1">
            <a:spLocks noChangeArrowheads="1"/>
          </p:cNvSpPr>
          <p:nvPr/>
        </p:nvSpPr>
        <p:spPr bwMode="auto">
          <a:xfrm>
            <a:off x="-114300" y="2901950"/>
            <a:ext cx="1879600" cy="523875"/>
          </a:xfrm>
          <a:prstGeom prst="rect">
            <a:avLst/>
          </a:prstGeom>
          <a:noFill/>
          <a:ln w="9525">
            <a:noFill/>
            <a:miter lim="800000"/>
            <a:headEnd/>
            <a:tailEnd/>
          </a:ln>
        </p:spPr>
        <p:txBody>
          <a:bodyPr>
            <a:spAutoFit/>
          </a:bodyPr>
          <a:lstStyle/>
          <a:p>
            <a:r>
              <a:rPr lang="en-US">
                <a:solidFill>
                  <a:srgbClr val="002060"/>
                </a:solidFill>
              </a:rPr>
              <a:t>Opening</a:t>
            </a:r>
          </a:p>
        </p:txBody>
      </p:sp>
      <p:sp>
        <p:nvSpPr>
          <p:cNvPr id="18437" name="Left Brace 7"/>
          <p:cNvSpPr>
            <a:spLocks/>
          </p:cNvSpPr>
          <p:nvPr/>
        </p:nvSpPr>
        <p:spPr bwMode="auto">
          <a:xfrm>
            <a:off x="1663700" y="3778250"/>
            <a:ext cx="368300" cy="1765300"/>
          </a:xfrm>
          <a:prstGeom prst="leftBrace">
            <a:avLst>
              <a:gd name="adj1" fmla="val 36037"/>
              <a:gd name="adj2" fmla="val 50000"/>
            </a:avLst>
          </a:prstGeom>
          <a:noFill/>
          <a:ln w="50800" cap="sq" algn="ctr">
            <a:solidFill>
              <a:srgbClr val="FF0000"/>
            </a:solidFill>
            <a:round/>
            <a:headEnd/>
            <a:tailEnd/>
          </a:ln>
        </p:spPr>
        <p:txBody>
          <a:bodyPr/>
          <a:lstStyle/>
          <a:p>
            <a:endParaRPr lang="en-US"/>
          </a:p>
        </p:txBody>
      </p:sp>
      <p:sp>
        <p:nvSpPr>
          <p:cNvPr id="18438" name="TextBox 8"/>
          <p:cNvSpPr txBox="1">
            <a:spLocks noChangeArrowheads="1"/>
          </p:cNvSpPr>
          <p:nvPr/>
        </p:nvSpPr>
        <p:spPr bwMode="auto">
          <a:xfrm>
            <a:off x="76200" y="4387850"/>
            <a:ext cx="1524000" cy="523875"/>
          </a:xfrm>
          <a:prstGeom prst="rect">
            <a:avLst/>
          </a:prstGeom>
          <a:noFill/>
          <a:ln w="9525">
            <a:noFill/>
            <a:miter lim="800000"/>
            <a:headEnd/>
            <a:tailEnd/>
          </a:ln>
        </p:spPr>
        <p:txBody>
          <a:bodyPr>
            <a:spAutoFit/>
          </a:bodyPr>
          <a:lstStyle/>
          <a:p>
            <a:r>
              <a:rPr lang="en-US">
                <a:solidFill>
                  <a:srgbClr val="002060"/>
                </a:solidFill>
              </a:rPr>
              <a:t>Closing  </a:t>
            </a:r>
          </a:p>
        </p:txBody>
      </p:sp>
      <p:sp>
        <p:nvSpPr>
          <p:cNvPr id="18439" name="Left Brace 9"/>
          <p:cNvSpPr>
            <a:spLocks/>
          </p:cNvSpPr>
          <p:nvPr/>
        </p:nvSpPr>
        <p:spPr bwMode="auto">
          <a:xfrm>
            <a:off x="1638300" y="869950"/>
            <a:ext cx="368300" cy="1765300"/>
          </a:xfrm>
          <a:prstGeom prst="leftBrace">
            <a:avLst>
              <a:gd name="adj1" fmla="val 36037"/>
              <a:gd name="adj2" fmla="val 50000"/>
            </a:avLst>
          </a:prstGeom>
          <a:noFill/>
          <a:ln w="50800" cap="sq" algn="ctr">
            <a:solidFill>
              <a:srgbClr val="FF0000"/>
            </a:solidFill>
            <a:round/>
            <a:headEnd/>
            <a:tailEnd/>
          </a:ln>
        </p:spPr>
        <p:txBody>
          <a:bodyPr/>
          <a:lstStyle/>
          <a:p>
            <a:endParaRPr lang="en-US"/>
          </a:p>
        </p:txBody>
      </p:sp>
      <p:sp>
        <p:nvSpPr>
          <p:cNvPr id="18440" name="TextBox 10"/>
          <p:cNvSpPr txBox="1">
            <a:spLocks noChangeArrowheads="1"/>
          </p:cNvSpPr>
          <p:nvPr/>
        </p:nvSpPr>
        <p:spPr bwMode="auto">
          <a:xfrm>
            <a:off x="50800" y="1479550"/>
            <a:ext cx="1524000" cy="523875"/>
          </a:xfrm>
          <a:prstGeom prst="rect">
            <a:avLst/>
          </a:prstGeom>
          <a:noFill/>
          <a:ln w="9525">
            <a:noFill/>
            <a:miter lim="800000"/>
            <a:headEnd/>
            <a:tailEnd/>
          </a:ln>
        </p:spPr>
        <p:txBody>
          <a:bodyPr>
            <a:spAutoFit/>
          </a:bodyPr>
          <a:lstStyle/>
          <a:p>
            <a:r>
              <a:rPr lang="en-US">
                <a:solidFill>
                  <a:srgbClr val="002060"/>
                </a:solidFill>
              </a:rPr>
              <a:t>Closing  </a:t>
            </a:r>
          </a:p>
        </p:txBody>
      </p:sp>
      <p:sp>
        <p:nvSpPr>
          <p:cNvPr id="18441" name="Left Brace 11"/>
          <p:cNvSpPr>
            <a:spLocks/>
          </p:cNvSpPr>
          <p:nvPr/>
        </p:nvSpPr>
        <p:spPr bwMode="auto">
          <a:xfrm>
            <a:off x="1663700" y="5657850"/>
            <a:ext cx="368300" cy="939800"/>
          </a:xfrm>
          <a:prstGeom prst="leftBrace">
            <a:avLst>
              <a:gd name="adj1" fmla="val 36043"/>
              <a:gd name="adj2" fmla="val 50000"/>
            </a:avLst>
          </a:prstGeom>
          <a:noFill/>
          <a:ln w="50800" cap="sq" algn="ctr">
            <a:solidFill>
              <a:srgbClr val="FF0000"/>
            </a:solidFill>
            <a:round/>
            <a:headEnd/>
            <a:tailEnd/>
          </a:ln>
        </p:spPr>
        <p:txBody>
          <a:bodyPr/>
          <a:lstStyle/>
          <a:p>
            <a:endParaRPr lang="en-US"/>
          </a:p>
        </p:txBody>
      </p:sp>
      <p:sp>
        <p:nvSpPr>
          <p:cNvPr id="18442" name="TextBox 12"/>
          <p:cNvSpPr txBox="1">
            <a:spLocks noChangeArrowheads="1"/>
          </p:cNvSpPr>
          <p:nvPr/>
        </p:nvSpPr>
        <p:spPr bwMode="auto">
          <a:xfrm>
            <a:off x="-101600" y="5848350"/>
            <a:ext cx="1879600" cy="523875"/>
          </a:xfrm>
          <a:prstGeom prst="rect">
            <a:avLst/>
          </a:prstGeom>
          <a:noFill/>
          <a:ln w="9525">
            <a:noFill/>
            <a:miter lim="800000"/>
            <a:headEnd/>
            <a:tailEnd/>
          </a:ln>
        </p:spPr>
        <p:txBody>
          <a:bodyPr>
            <a:spAutoFit/>
          </a:bodyPr>
          <a:lstStyle/>
          <a:p>
            <a:r>
              <a:rPr lang="en-US">
                <a:solidFill>
                  <a:srgbClr val="002060"/>
                </a:solidFill>
              </a:rPr>
              <a:t>Opening</a:t>
            </a:r>
          </a:p>
        </p:txBody>
      </p:sp>
      <p:sp>
        <p:nvSpPr>
          <p:cNvPr id="14" name="TextBox 13"/>
          <p:cNvSpPr txBox="1"/>
          <p:nvPr/>
        </p:nvSpPr>
        <p:spPr>
          <a:xfrm rot="2263396">
            <a:off x="7278995" y="930753"/>
            <a:ext cx="2400300" cy="523220"/>
          </a:xfrm>
          <a:prstGeom prst="rect">
            <a:avLst/>
          </a:prstGeom>
          <a:noFill/>
        </p:spPr>
        <p:txBody>
          <a:bodyPr>
            <a:spAutoFit/>
          </a:bodyPr>
          <a:lstStyle/>
          <a:p>
            <a:pPr>
              <a:defRPr/>
            </a:pPr>
            <a:r>
              <a:rPr lang="en-US" dirty="0">
                <a:ln>
                  <a:solidFill>
                    <a:schemeClr val="tx1"/>
                  </a:solidFill>
                </a:ln>
                <a:solidFill>
                  <a:srgbClr val="FFC000"/>
                </a:solidFill>
                <a:effectLst>
                  <a:outerShdw blurRad="38100" dist="38100" dir="2700000" algn="tl">
                    <a:srgbClr val="000000">
                      <a:alpha val="43137"/>
                    </a:srgbClr>
                  </a:outerShdw>
                </a:effectLst>
              </a:rPr>
              <a:t>Acadia</a:t>
            </a:r>
          </a:p>
        </p:txBody>
      </p:sp>
      <p:sp>
        <p:nvSpPr>
          <p:cNvPr id="15" name="TextBox 14"/>
          <p:cNvSpPr txBox="1"/>
          <p:nvPr/>
        </p:nvSpPr>
        <p:spPr>
          <a:xfrm rot="2302119">
            <a:off x="4779994" y="612257"/>
            <a:ext cx="2400300" cy="523220"/>
          </a:xfrm>
          <a:prstGeom prst="rect">
            <a:avLst/>
          </a:prstGeom>
          <a:noFill/>
        </p:spPr>
        <p:txBody>
          <a:bodyPr>
            <a:spAutoFit/>
          </a:bodyPr>
          <a:lstStyle/>
          <a:p>
            <a:pPr>
              <a:defRPr/>
            </a:pPr>
            <a:r>
              <a:rPr lang="en-US" dirty="0">
                <a:ln w="3175">
                  <a:solidFill>
                    <a:schemeClr val="tx1"/>
                  </a:solidFill>
                </a:ln>
                <a:solidFill>
                  <a:srgbClr val="00B050"/>
                </a:solidFill>
                <a:effectLst>
                  <a:outerShdw blurRad="38100" dist="38100" dir="2700000" algn="tl">
                    <a:srgbClr val="000000">
                      <a:alpha val="43137"/>
                    </a:srgbClr>
                  </a:outerShdw>
                </a:effectLst>
              </a:rPr>
              <a:t>Shenandoah</a:t>
            </a:r>
          </a:p>
        </p:txBody>
      </p:sp>
      <p:sp>
        <p:nvSpPr>
          <p:cNvPr id="16" name="TextBox 15"/>
          <p:cNvSpPr txBox="1"/>
          <p:nvPr/>
        </p:nvSpPr>
        <p:spPr>
          <a:xfrm rot="2262561">
            <a:off x="5635342" y="567356"/>
            <a:ext cx="2781300" cy="523220"/>
          </a:xfrm>
          <a:prstGeom prst="rect">
            <a:avLst/>
          </a:prstGeom>
          <a:noFill/>
        </p:spPr>
        <p:txBody>
          <a:bodyPr>
            <a:spAutoFit/>
          </a:bodyPr>
          <a:lstStyle/>
          <a:p>
            <a:pPr>
              <a:defRPr/>
            </a:pPr>
            <a:r>
              <a:rPr lang="en-US" dirty="0">
                <a:ln>
                  <a:solidFill>
                    <a:schemeClr val="tx1"/>
                  </a:solidFill>
                </a:ln>
                <a:solidFill>
                  <a:srgbClr val="92D050"/>
                </a:solidFill>
                <a:effectLst>
                  <a:outerShdw blurRad="38100" dist="38100" dir="2700000" algn="tl">
                    <a:srgbClr val="000000">
                      <a:alpha val="43137"/>
                    </a:srgbClr>
                  </a:outerShdw>
                </a:effectLst>
              </a:rPr>
              <a:t>Great Smokey</a:t>
            </a:r>
          </a:p>
        </p:txBody>
      </p:sp>
      <p:sp>
        <p:nvSpPr>
          <p:cNvPr id="17" name="5-Point Star 16"/>
          <p:cNvSpPr/>
          <p:nvPr/>
        </p:nvSpPr>
        <p:spPr bwMode="auto">
          <a:xfrm>
            <a:off x="6705600" y="1676400"/>
            <a:ext cx="381000" cy="381000"/>
          </a:xfrm>
          <a:prstGeom prst="star5">
            <a:avLst/>
          </a:prstGeom>
          <a:solidFill>
            <a:srgbClr val="00B05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18" name="5-Point Star 17"/>
          <p:cNvSpPr/>
          <p:nvPr/>
        </p:nvSpPr>
        <p:spPr bwMode="auto">
          <a:xfrm>
            <a:off x="7823200" y="1828800"/>
            <a:ext cx="228600" cy="228600"/>
          </a:xfrm>
          <a:prstGeom prst="star5">
            <a:avLst/>
          </a:prstGeom>
          <a:solidFill>
            <a:srgbClr val="92D05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19" name="5-Point Star 18"/>
          <p:cNvSpPr/>
          <p:nvPr/>
        </p:nvSpPr>
        <p:spPr bwMode="auto">
          <a:xfrm>
            <a:off x="6781800" y="2336800"/>
            <a:ext cx="228600" cy="228600"/>
          </a:xfrm>
          <a:prstGeom prst="star5">
            <a:avLst/>
          </a:prstGeom>
          <a:solidFill>
            <a:srgbClr val="00B05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20" name="5-Point Star 19"/>
          <p:cNvSpPr/>
          <p:nvPr/>
        </p:nvSpPr>
        <p:spPr bwMode="auto">
          <a:xfrm>
            <a:off x="6721475" y="2728913"/>
            <a:ext cx="395288" cy="336550"/>
          </a:xfrm>
          <a:prstGeom prst="star5">
            <a:avLst/>
          </a:prstGeom>
          <a:solidFill>
            <a:srgbClr val="00B05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21" name="5-Point Star 20"/>
          <p:cNvSpPr/>
          <p:nvPr/>
        </p:nvSpPr>
        <p:spPr bwMode="auto">
          <a:xfrm>
            <a:off x="7899400" y="2451100"/>
            <a:ext cx="76200" cy="76200"/>
          </a:xfrm>
          <a:prstGeom prst="star5">
            <a:avLst/>
          </a:prstGeom>
          <a:solidFill>
            <a:srgbClr val="92D05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22" name="5-Point Star 21"/>
          <p:cNvSpPr/>
          <p:nvPr/>
        </p:nvSpPr>
        <p:spPr bwMode="auto">
          <a:xfrm>
            <a:off x="7747000" y="3257550"/>
            <a:ext cx="381000" cy="342900"/>
          </a:xfrm>
          <a:prstGeom prst="star5">
            <a:avLst/>
          </a:prstGeom>
          <a:solidFill>
            <a:srgbClr val="92D05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23" name="5-Point Star 22"/>
          <p:cNvSpPr/>
          <p:nvPr/>
        </p:nvSpPr>
        <p:spPr bwMode="auto">
          <a:xfrm>
            <a:off x="8610600" y="3784600"/>
            <a:ext cx="381000" cy="381000"/>
          </a:xfrm>
          <a:prstGeom prst="star5">
            <a:avLst/>
          </a:prstGeom>
          <a:solidFill>
            <a:srgbClr val="FFC00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24" name="5-Point Star 23"/>
          <p:cNvSpPr/>
          <p:nvPr/>
        </p:nvSpPr>
        <p:spPr bwMode="auto">
          <a:xfrm>
            <a:off x="7747000" y="2743200"/>
            <a:ext cx="381000" cy="342900"/>
          </a:xfrm>
          <a:prstGeom prst="star5">
            <a:avLst/>
          </a:prstGeom>
          <a:solidFill>
            <a:srgbClr val="92D05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25" name="5-Point Star 24"/>
          <p:cNvSpPr/>
          <p:nvPr/>
        </p:nvSpPr>
        <p:spPr bwMode="auto">
          <a:xfrm>
            <a:off x="7747000" y="4762500"/>
            <a:ext cx="381000" cy="342900"/>
          </a:xfrm>
          <a:prstGeom prst="star5">
            <a:avLst/>
          </a:prstGeom>
          <a:solidFill>
            <a:srgbClr val="92D05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26" name="5-Point Star 25"/>
          <p:cNvSpPr/>
          <p:nvPr/>
        </p:nvSpPr>
        <p:spPr bwMode="auto">
          <a:xfrm>
            <a:off x="7861300" y="5334000"/>
            <a:ext cx="152400" cy="152400"/>
          </a:xfrm>
          <a:prstGeom prst="star5">
            <a:avLst/>
          </a:prstGeom>
          <a:solidFill>
            <a:srgbClr val="92D05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27" name="5-Point Star 26"/>
          <p:cNvSpPr/>
          <p:nvPr/>
        </p:nvSpPr>
        <p:spPr bwMode="auto">
          <a:xfrm>
            <a:off x="8724900" y="5334000"/>
            <a:ext cx="152400" cy="152400"/>
          </a:xfrm>
          <a:prstGeom prst="star5">
            <a:avLst/>
          </a:prstGeom>
          <a:solidFill>
            <a:srgbClr val="FFC00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28" name="5-Point Star 27"/>
          <p:cNvSpPr/>
          <p:nvPr/>
        </p:nvSpPr>
        <p:spPr bwMode="auto">
          <a:xfrm>
            <a:off x="6819900" y="5334000"/>
            <a:ext cx="152400" cy="152400"/>
          </a:xfrm>
          <a:prstGeom prst="star5">
            <a:avLst/>
          </a:prstGeom>
          <a:solidFill>
            <a:srgbClr val="00B05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29" name="5-Point Star 28"/>
          <p:cNvSpPr/>
          <p:nvPr/>
        </p:nvSpPr>
        <p:spPr bwMode="auto">
          <a:xfrm>
            <a:off x="6819900" y="5867400"/>
            <a:ext cx="152400" cy="152400"/>
          </a:xfrm>
          <a:prstGeom prst="star5">
            <a:avLst/>
          </a:prstGeom>
          <a:no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31" name="5-Point Star 30"/>
          <p:cNvSpPr/>
          <p:nvPr/>
        </p:nvSpPr>
        <p:spPr bwMode="auto">
          <a:xfrm>
            <a:off x="7899400" y="3962400"/>
            <a:ext cx="76200" cy="76200"/>
          </a:xfrm>
          <a:prstGeom prst="star5">
            <a:avLst/>
          </a:prstGeom>
          <a:solidFill>
            <a:srgbClr val="92D05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30" name="5-Point Star 29"/>
          <p:cNvSpPr/>
          <p:nvPr/>
        </p:nvSpPr>
        <p:spPr bwMode="auto">
          <a:xfrm>
            <a:off x="6822440" y="4889500"/>
            <a:ext cx="149860" cy="165100"/>
          </a:xfrm>
          <a:prstGeom prst="star5">
            <a:avLst/>
          </a:prstGeom>
          <a:solidFill>
            <a:srgbClr val="00B05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32" name="5-Point Star 31"/>
          <p:cNvSpPr/>
          <p:nvPr/>
        </p:nvSpPr>
        <p:spPr bwMode="auto">
          <a:xfrm>
            <a:off x="8737600" y="4889500"/>
            <a:ext cx="177800" cy="203200"/>
          </a:xfrm>
          <a:prstGeom prst="star5">
            <a:avLst/>
          </a:prstGeom>
          <a:solidFill>
            <a:srgbClr val="FFC00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30" name="Picture 2" descr="physall"/>
          <p:cNvPicPr>
            <a:picLocks noChangeAspect="1" noChangeArrowheads="1"/>
          </p:cNvPicPr>
          <p:nvPr/>
        </p:nvPicPr>
        <p:blipFill>
          <a:blip r:embed="rId3"/>
          <a:srcRect/>
          <a:stretch>
            <a:fillRect/>
          </a:stretch>
        </p:blipFill>
        <p:spPr bwMode="auto">
          <a:xfrm>
            <a:off x="0" y="914400"/>
            <a:ext cx="9144000" cy="4445000"/>
          </a:xfrm>
          <a:prstGeom prst="rect">
            <a:avLst/>
          </a:prstGeom>
          <a:noFill/>
          <a:ln w="9525">
            <a:noFill/>
            <a:miter lim="800000"/>
            <a:headEnd/>
            <a:tailEnd/>
          </a:ln>
        </p:spPr>
      </p:pic>
      <p:sp>
        <p:nvSpPr>
          <p:cNvPr id="227331" name="Text Box 3"/>
          <p:cNvSpPr txBox="1">
            <a:spLocks noChangeArrowheads="1"/>
          </p:cNvSpPr>
          <p:nvPr/>
        </p:nvSpPr>
        <p:spPr bwMode="auto">
          <a:xfrm>
            <a:off x="0" y="5715000"/>
            <a:ext cx="9144000" cy="519113"/>
          </a:xfrm>
          <a:prstGeom prst="rect">
            <a:avLst/>
          </a:prstGeom>
          <a:noFill/>
          <a:ln w="19050">
            <a:noFill/>
            <a:miter lim="800000"/>
            <a:headEnd/>
            <a:tailEnd/>
          </a:ln>
        </p:spPr>
        <p:txBody>
          <a:bodyPr>
            <a:spAutoFit/>
          </a:bodyPr>
          <a:lstStyle/>
          <a:p>
            <a:pPr>
              <a:spcBef>
                <a:spcPct val="50000"/>
              </a:spcBef>
            </a:pPr>
            <a:r>
              <a:rPr lang="en-US"/>
              <a:t>Triassic Basins</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226306" name="Picture 2"/>
          <p:cNvPicPr>
            <a:picLocks noChangeAspect="1" noChangeArrowheads="1"/>
          </p:cNvPicPr>
          <p:nvPr/>
        </p:nvPicPr>
        <p:blipFill>
          <a:blip r:embed="rId3"/>
          <a:srcRect/>
          <a:stretch>
            <a:fillRect/>
          </a:stretch>
        </p:blipFill>
        <p:spPr bwMode="auto">
          <a:xfrm>
            <a:off x="120650" y="2876550"/>
            <a:ext cx="8877300" cy="2233196"/>
          </a:xfrm>
          <a:prstGeom prst="rect">
            <a:avLst/>
          </a:prstGeom>
          <a:noFill/>
          <a:ln w="12700">
            <a:solidFill>
              <a:schemeClr val="tx1"/>
            </a:solidFill>
            <a:miter lim="800000"/>
            <a:headEnd/>
            <a:tailEnd/>
          </a:ln>
          <a:effectLst>
            <a:outerShdw blurRad="50800" dist="76200" dir="2700000" algn="tl" rotWithShape="0">
              <a:prstClr val="black">
                <a:alpha val="40000"/>
              </a:prstClr>
            </a:outerShdw>
          </a:effectLst>
        </p:spPr>
      </p:pic>
      <p:sp>
        <p:nvSpPr>
          <p:cNvPr id="226307" name="Text Box 3"/>
          <p:cNvSpPr txBox="1">
            <a:spLocks noChangeArrowheads="1"/>
          </p:cNvSpPr>
          <p:nvPr/>
        </p:nvSpPr>
        <p:spPr bwMode="auto">
          <a:xfrm>
            <a:off x="0" y="1314450"/>
            <a:ext cx="9144000" cy="954107"/>
          </a:xfrm>
          <a:prstGeom prst="rect">
            <a:avLst/>
          </a:prstGeom>
          <a:noFill/>
          <a:ln w="38100">
            <a:noFill/>
            <a:miter lim="800000"/>
            <a:headEnd/>
            <a:tailEnd/>
          </a:ln>
        </p:spPr>
        <p:txBody>
          <a:bodyPr>
            <a:spAutoFit/>
          </a:bodyPr>
          <a:lstStyle/>
          <a:p>
            <a:pPr>
              <a:spcBef>
                <a:spcPct val="50000"/>
              </a:spcBef>
            </a:pPr>
            <a:r>
              <a:rPr lang="en-US" dirty="0" smtClean="0">
                <a:solidFill>
                  <a:schemeClr val="tx1"/>
                </a:solidFill>
              </a:rPr>
              <a:t>Rifting </a:t>
            </a:r>
            <a:r>
              <a:rPr lang="en-US" dirty="0">
                <a:solidFill>
                  <a:schemeClr val="tx1"/>
                </a:solidFill>
              </a:rPr>
              <a:t>of Pangaea: Initiation of the Atlantic Ocean</a:t>
            </a:r>
            <a:br>
              <a:rPr lang="en-US" dirty="0">
                <a:solidFill>
                  <a:schemeClr val="tx1"/>
                </a:solidFill>
              </a:rPr>
            </a:br>
            <a:r>
              <a:rPr lang="en-US" dirty="0">
                <a:solidFill>
                  <a:schemeClr val="tx1"/>
                </a:solidFill>
              </a:rPr>
              <a:t>(Triassic and Lower Jurassic; 230 my to 175 my </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226306" name="Picture 2"/>
          <p:cNvPicPr>
            <a:picLocks noChangeAspect="1" noChangeArrowheads="1"/>
          </p:cNvPicPr>
          <p:nvPr/>
        </p:nvPicPr>
        <p:blipFill>
          <a:blip r:embed="rId3"/>
          <a:srcRect/>
          <a:stretch>
            <a:fillRect/>
          </a:stretch>
        </p:blipFill>
        <p:spPr bwMode="auto">
          <a:xfrm>
            <a:off x="120650" y="2876550"/>
            <a:ext cx="8877300" cy="2233196"/>
          </a:xfrm>
          <a:prstGeom prst="rect">
            <a:avLst/>
          </a:prstGeom>
          <a:noFill/>
          <a:ln w="12700">
            <a:solidFill>
              <a:schemeClr val="tx1"/>
            </a:solidFill>
            <a:miter lim="800000"/>
            <a:headEnd/>
            <a:tailEnd/>
          </a:ln>
          <a:effectLst>
            <a:outerShdw blurRad="50800" dist="76200" dir="2700000" algn="tl" rotWithShape="0">
              <a:prstClr val="black">
                <a:alpha val="40000"/>
              </a:prstClr>
            </a:outerShdw>
          </a:effectLst>
        </p:spPr>
      </p:pic>
      <p:sp>
        <p:nvSpPr>
          <p:cNvPr id="226307" name="Text Box 3"/>
          <p:cNvSpPr txBox="1">
            <a:spLocks noChangeArrowheads="1"/>
          </p:cNvSpPr>
          <p:nvPr/>
        </p:nvSpPr>
        <p:spPr bwMode="auto">
          <a:xfrm>
            <a:off x="0" y="1314450"/>
            <a:ext cx="9144000" cy="954107"/>
          </a:xfrm>
          <a:prstGeom prst="rect">
            <a:avLst/>
          </a:prstGeom>
          <a:noFill/>
          <a:ln w="38100">
            <a:noFill/>
            <a:miter lim="800000"/>
            <a:headEnd/>
            <a:tailEnd/>
          </a:ln>
        </p:spPr>
        <p:txBody>
          <a:bodyPr>
            <a:spAutoFit/>
          </a:bodyPr>
          <a:lstStyle/>
          <a:p>
            <a:pPr>
              <a:spcBef>
                <a:spcPct val="50000"/>
              </a:spcBef>
            </a:pPr>
            <a:r>
              <a:rPr lang="en-US" dirty="0" smtClean="0">
                <a:solidFill>
                  <a:schemeClr val="tx1"/>
                </a:solidFill>
              </a:rPr>
              <a:t>Rifting </a:t>
            </a:r>
            <a:r>
              <a:rPr lang="en-US" dirty="0">
                <a:solidFill>
                  <a:schemeClr val="tx1"/>
                </a:solidFill>
              </a:rPr>
              <a:t>of Pangaea: Initiation of the Atlantic Ocean</a:t>
            </a:r>
            <a:br>
              <a:rPr lang="en-US" dirty="0">
                <a:solidFill>
                  <a:schemeClr val="tx1"/>
                </a:solidFill>
              </a:rPr>
            </a:br>
            <a:r>
              <a:rPr lang="en-US" dirty="0">
                <a:solidFill>
                  <a:schemeClr val="tx1"/>
                </a:solidFill>
              </a:rPr>
              <a:t>(Triassic and Lower Jurassic; 230 my to 175 my </a:t>
            </a:r>
          </a:p>
        </p:txBody>
      </p:sp>
      <p:pic>
        <p:nvPicPr>
          <p:cNvPr id="464898" name="Picture 2" descr="http://grumplestiltskin.com/wp-content/uploads/tribe/f714c273-c367-45c6-852e-533e6d07f6bf"/>
          <p:cNvPicPr>
            <a:picLocks noChangeAspect="1" noChangeArrowheads="1"/>
          </p:cNvPicPr>
          <p:nvPr/>
        </p:nvPicPr>
        <p:blipFill>
          <a:blip r:embed="rId4" cstate="print"/>
          <a:srcRect/>
          <a:stretch>
            <a:fillRect/>
          </a:stretch>
        </p:blipFill>
        <p:spPr bwMode="auto">
          <a:xfrm>
            <a:off x="1743751" y="3143250"/>
            <a:ext cx="2682198" cy="1963369"/>
          </a:xfrm>
          <a:prstGeom prst="rect">
            <a:avLst/>
          </a:prstGeom>
          <a:noFill/>
          <a:ln w="12700">
            <a:solidFill>
              <a:schemeClr val="tx1"/>
            </a:solidFill>
          </a:ln>
        </p:spPr>
      </p:pic>
      <p:sp>
        <p:nvSpPr>
          <p:cNvPr id="5" name="TextBox 4"/>
          <p:cNvSpPr txBox="1"/>
          <p:nvPr/>
        </p:nvSpPr>
        <p:spPr>
          <a:xfrm>
            <a:off x="1600200" y="4076700"/>
            <a:ext cx="1428750" cy="400110"/>
          </a:xfrm>
          <a:prstGeom prst="rect">
            <a:avLst/>
          </a:prstGeom>
          <a:noFill/>
        </p:spPr>
        <p:txBody>
          <a:bodyPr wrap="square" rtlCol="0">
            <a:spAutoFit/>
          </a:bodyPr>
          <a:lstStyle/>
          <a:p>
            <a:r>
              <a:rPr lang="en-US" sz="2000" dirty="0" smtClean="0">
                <a:effectLst>
                  <a:outerShdw blurRad="38100" dist="38100" dir="2700000" algn="tl">
                    <a:srgbClr val="000000">
                      <a:alpha val="43137"/>
                    </a:srgbClr>
                  </a:outerShdw>
                </a:effectLst>
              </a:rPr>
              <a:t>Tac</a:t>
            </a:r>
            <a:endParaRPr lang="en-US" sz="2000" dirty="0">
              <a:effectLst>
                <a:outerShdw blurRad="38100" dist="38100" dir="2700000" algn="tl">
                  <a:srgbClr val="000000">
                    <a:alpha val="43137"/>
                  </a:srgbClr>
                </a:outerShdw>
              </a:effectLst>
            </a:endParaRPr>
          </a:p>
        </p:txBody>
      </p:sp>
      <p:sp>
        <p:nvSpPr>
          <p:cNvPr id="6" name="TextBox 5"/>
          <p:cNvSpPr txBox="1"/>
          <p:nvPr/>
        </p:nvSpPr>
        <p:spPr>
          <a:xfrm>
            <a:off x="3054350" y="4076700"/>
            <a:ext cx="1428750" cy="400110"/>
          </a:xfrm>
          <a:prstGeom prst="rect">
            <a:avLst/>
          </a:prstGeom>
          <a:noFill/>
        </p:spPr>
        <p:txBody>
          <a:bodyPr wrap="square" rtlCol="0">
            <a:spAutoFit/>
          </a:bodyPr>
          <a:lstStyle/>
          <a:p>
            <a:r>
              <a:rPr lang="en-US" sz="2000" dirty="0" smtClean="0">
                <a:solidFill>
                  <a:schemeClr val="tx1"/>
                </a:solidFill>
              </a:rPr>
              <a:t>Ava</a:t>
            </a:r>
            <a:endParaRPr lang="en-US" sz="2000" dirty="0">
              <a:solidFill>
                <a:schemeClr val="tx1"/>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229378" name="Picture 2"/>
          <p:cNvPicPr>
            <a:picLocks noChangeAspect="1" noChangeArrowheads="1"/>
          </p:cNvPicPr>
          <p:nvPr/>
        </p:nvPicPr>
        <p:blipFill>
          <a:blip r:embed="rId3"/>
          <a:srcRect/>
          <a:stretch>
            <a:fillRect/>
          </a:stretch>
        </p:blipFill>
        <p:spPr bwMode="auto">
          <a:xfrm>
            <a:off x="73025" y="3067050"/>
            <a:ext cx="8972550" cy="2034401"/>
          </a:xfrm>
          <a:prstGeom prst="rect">
            <a:avLst/>
          </a:prstGeom>
          <a:noFill/>
          <a:ln w="9525">
            <a:noFill/>
            <a:miter lim="800000"/>
            <a:headEnd/>
            <a:tailEnd/>
          </a:ln>
        </p:spPr>
      </p:pic>
      <p:sp>
        <p:nvSpPr>
          <p:cNvPr id="229379" name="Text Box 3"/>
          <p:cNvSpPr txBox="1">
            <a:spLocks noChangeArrowheads="1"/>
          </p:cNvSpPr>
          <p:nvPr/>
        </p:nvSpPr>
        <p:spPr bwMode="auto">
          <a:xfrm>
            <a:off x="0" y="1457325"/>
            <a:ext cx="9144000" cy="954107"/>
          </a:xfrm>
          <a:prstGeom prst="rect">
            <a:avLst/>
          </a:prstGeom>
          <a:noFill/>
          <a:ln w="38100">
            <a:noFill/>
            <a:miter lim="800000"/>
            <a:headEnd/>
            <a:tailEnd/>
          </a:ln>
        </p:spPr>
        <p:txBody>
          <a:bodyPr>
            <a:spAutoFit/>
          </a:bodyPr>
          <a:lstStyle/>
          <a:p>
            <a:pPr>
              <a:spcBef>
                <a:spcPct val="50000"/>
              </a:spcBef>
            </a:pPr>
            <a:r>
              <a:rPr lang="en-US" dirty="0" smtClean="0">
                <a:solidFill>
                  <a:schemeClr val="tx1"/>
                </a:solidFill>
              </a:rPr>
              <a:t>The </a:t>
            </a:r>
            <a:r>
              <a:rPr lang="en-US" dirty="0">
                <a:solidFill>
                  <a:schemeClr val="tx1"/>
                </a:solidFill>
              </a:rPr>
              <a:t>Mesozoic and Cenozoic Divergent Cont. Margin </a:t>
            </a:r>
            <a:br>
              <a:rPr lang="en-US" dirty="0">
                <a:solidFill>
                  <a:schemeClr val="tx1"/>
                </a:solidFill>
              </a:rPr>
            </a:br>
            <a:r>
              <a:rPr lang="en-US" sz="2400" dirty="0">
                <a:solidFill>
                  <a:schemeClr val="tx1"/>
                </a:solidFill>
              </a:rPr>
              <a:t>Upper Jurassic, Cretaceous, and Cenozoic; 175 my - present</a:t>
            </a:r>
            <a:r>
              <a:rPr lang="en-US" dirty="0">
                <a:solidFill>
                  <a:schemeClr val="tx1"/>
                </a:solidFill>
              </a:rPr>
              <a:t> </a:t>
            </a:r>
          </a:p>
        </p:txBody>
      </p:sp>
      <p:sp>
        <p:nvSpPr>
          <p:cNvPr id="4" name="TextBox 3"/>
          <p:cNvSpPr txBox="1"/>
          <p:nvPr/>
        </p:nvSpPr>
        <p:spPr>
          <a:xfrm>
            <a:off x="4391025" y="3800475"/>
            <a:ext cx="971549" cy="307777"/>
          </a:xfrm>
          <a:prstGeom prst="rect">
            <a:avLst/>
          </a:prstGeom>
          <a:solidFill>
            <a:schemeClr val="bg1"/>
          </a:solidFill>
        </p:spPr>
        <p:txBody>
          <a:bodyPr wrap="square" rtlCol="0">
            <a:spAutoFit/>
          </a:bodyPr>
          <a:lstStyle/>
          <a:p>
            <a:r>
              <a:rPr lang="en-US" sz="1400" dirty="0" smtClean="0">
                <a:solidFill>
                  <a:srgbClr val="FF0000"/>
                </a:solidFill>
                <a:effectLst>
                  <a:outerShdw blurRad="38100" dist="38100" dir="2700000" algn="tl">
                    <a:srgbClr val="000000">
                      <a:alpha val="43137"/>
                    </a:srgbClr>
                  </a:outerShdw>
                </a:effectLst>
              </a:rPr>
              <a:t>Axial Rift</a:t>
            </a:r>
            <a:endParaRPr lang="en-US" sz="1400" dirty="0">
              <a:solidFill>
                <a:srgbClr val="FF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228354" name="Picture 2"/>
          <p:cNvPicPr>
            <a:picLocks noChangeAspect="1" noChangeArrowheads="1"/>
          </p:cNvPicPr>
          <p:nvPr/>
        </p:nvPicPr>
        <p:blipFill>
          <a:blip r:embed="rId3"/>
          <a:srcRect/>
          <a:stretch>
            <a:fillRect/>
          </a:stretch>
        </p:blipFill>
        <p:spPr bwMode="auto">
          <a:xfrm>
            <a:off x="525710" y="1769269"/>
            <a:ext cx="8067179" cy="3319462"/>
          </a:xfrm>
          <a:prstGeom prst="rect">
            <a:avLst/>
          </a:prstGeom>
          <a:noFill/>
          <a:ln w="9525">
            <a:noFill/>
            <a:miter lim="800000"/>
            <a:headEnd/>
            <a:tailEnd/>
          </a:ln>
          <a:effectLst>
            <a:outerShdw blurRad="50800" dist="762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8434" name="TextBox 4"/>
          <p:cNvSpPr txBox="1">
            <a:spLocks noChangeArrowheads="1"/>
          </p:cNvSpPr>
          <p:nvPr/>
        </p:nvSpPr>
        <p:spPr bwMode="auto">
          <a:xfrm>
            <a:off x="2089150" y="1676400"/>
            <a:ext cx="4965700" cy="5029200"/>
          </a:xfrm>
          <a:prstGeom prst="rect">
            <a:avLst/>
          </a:prstGeom>
          <a:noFill/>
          <a:ln w="9525">
            <a:noFill/>
            <a:miter lim="800000"/>
            <a:headEnd/>
            <a:tailEnd/>
          </a:ln>
        </p:spPr>
        <p:txBody>
          <a:bodyPr>
            <a:spAutoFit/>
          </a:bodyPr>
          <a:lstStyle/>
          <a:p>
            <a:pPr algn="l"/>
            <a:r>
              <a:rPr lang="en-US" sz="3200">
                <a:solidFill>
                  <a:schemeClr val="tx1"/>
                </a:solidFill>
              </a:rPr>
              <a:t>Collision Orogeny</a:t>
            </a:r>
          </a:p>
          <a:p>
            <a:pPr algn="l"/>
            <a:r>
              <a:rPr lang="en-US" sz="3200">
                <a:solidFill>
                  <a:schemeClr val="tx1"/>
                </a:solidFill>
              </a:rPr>
              <a:t>Peneplanation</a:t>
            </a:r>
          </a:p>
          <a:p>
            <a:pPr algn="l"/>
            <a:r>
              <a:rPr lang="en-US" sz="3200">
                <a:solidFill>
                  <a:schemeClr val="tx1"/>
                </a:solidFill>
              </a:rPr>
              <a:t>Rifting</a:t>
            </a:r>
          </a:p>
          <a:p>
            <a:pPr algn="l"/>
            <a:r>
              <a:rPr lang="en-US" sz="3200">
                <a:solidFill>
                  <a:schemeClr val="tx1"/>
                </a:solidFill>
              </a:rPr>
              <a:t>DCM Sedimentation</a:t>
            </a:r>
          </a:p>
          <a:p>
            <a:pPr algn="l"/>
            <a:r>
              <a:rPr lang="en-US" sz="3200">
                <a:solidFill>
                  <a:schemeClr val="tx1"/>
                </a:solidFill>
              </a:rPr>
              <a:t>Subduction Orogeny</a:t>
            </a:r>
          </a:p>
          <a:p>
            <a:pPr algn="l"/>
            <a:r>
              <a:rPr lang="en-US" sz="3200">
                <a:solidFill>
                  <a:schemeClr val="tx1"/>
                </a:solidFill>
              </a:rPr>
              <a:t>    +/- Terrane Accretion</a:t>
            </a:r>
          </a:p>
          <a:p>
            <a:pPr algn="l"/>
            <a:r>
              <a:rPr lang="en-US" sz="3200">
                <a:solidFill>
                  <a:schemeClr val="tx1"/>
                </a:solidFill>
              </a:rPr>
              <a:t>Collision Orogeny</a:t>
            </a:r>
          </a:p>
          <a:p>
            <a:pPr algn="l"/>
            <a:r>
              <a:rPr lang="en-US" sz="3200">
                <a:solidFill>
                  <a:schemeClr val="tx1"/>
                </a:solidFill>
              </a:rPr>
              <a:t>Peneplanation</a:t>
            </a:r>
          </a:p>
          <a:p>
            <a:pPr algn="l"/>
            <a:r>
              <a:rPr lang="en-US" sz="3200">
                <a:solidFill>
                  <a:schemeClr val="tx1"/>
                </a:solidFill>
              </a:rPr>
              <a:t>Rifting</a:t>
            </a:r>
          </a:p>
          <a:p>
            <a:pPr algn="l"/>
            <a:r>
              <a:rPr lang="en-US" sz="3200">
                <a:solidFill>
                  <a:schemeClr val="tx1"/>
                </a:solidFill>
              </a:rPr>
              <a:t>DCM Sedimentation</a:t>
            </a:r>
          </a:p>
        </p:txBody>
      </p:sp>
      <p:sp>
        <p:nvSpPr>
          <p:cNvPr id="18435" name="Left Brace 5"/>
          <p:cNvSpPr>
            <a:spLocks/>
          </p:cNvSpPr>
          <p:nvPr/>
        </p:nvSpPr>
        <p:spPr bwMode="auto">
          <a:xfrm>
            <a:off x="1651000" y="2711450"/>
            <a:ext cx="368300" cy="939800"/>
          </a:xfrm>
          <a:prstGeom prst="leftBrace">
            <a:avLst>
              <a:gd name="adj1" fmla="val 36043"/>
              <a:gd name="adj2" fmla="val 50000"/>
            </a:avLst>
          </a:prstGeom>
          <a:noFill/>
          <a:ln w="50800" cap="sq" algn="ctr">
            <a:solidFill>
              <a:srgbClr val="FF0000"/>
            </a:solidFill>
            <a:round/>
            <a:headEnd/>
            <a:tailEnd/>
          </a:ln>
        </p:spPr>
        <p:txBody>
          <a:bodyPr/>
          <a:lstStyle/>
          <a:p>
            <a:endParaRPr lang="en-US"/>
          </a:p>
        </p:txBody>
      </p:sp>
      <p:sp>
        <p:nvSpPr>
          <p:cNvPr id="18436" name="TextBox 6"/>
          <p:cNvSpPr txBox="1">
            <a:spLocks noChangeArrowheads="1"/>
          </p:cNvSpPr>
          <p:nvPr/>
        </p:nvSpPr>
        <p:spPr bwMode="auto">
          <a:xfrm>
            <a:off x="-114300" y="2901950"/>
            <a:ext cx="1879600" cy="523875"/>
          </a:xfrm>
          <a:prstGeom prst="rect">
            <a:avLst/>
          </a:prstGeom>
          <a:noFill/>
          <a:ln w="9525">
            <a:noFill/>
            <a:miter lim="800000"/>
            <a:headEnd/>
            <a:tailEnd/>
          </a:ln>
        </p:spPr>
        <p:txBody>
          <a:bodyPr>
            <a:spAutoFit/>
          </a:bodyPr>
          <a:lstStyle/>
          <a:p>
            <a:r>
              <a:rPr lang="en-US">
                <a:solidFill>
                  <a:srgbClr val="002060"/>
                </a:solidFill>
              </a:rPr>
              <a:t>Opening</a:t>
            </a:r>
          </a:p>
        </p:txBody>
      </p:sp>
      <p:sp>
        <p:nvSpPr>
          <p:cNvPr id="18437" name="Left Brace 7"/>
          <p:cNvSpPr>
            <a:spLocks/>
          </p:cNvSpPr>
          <p:nvPr/>
        </p:nvSpPr>
        <p:spPr bwMode="auto">
          <a:xfrm>
            <a:off x="1663700" y="3778250"/>
            <a:ext cx="368300" cy="1765300"/>
          </a:xfrm>
          <a:prstGeom prst="leftBrace">
            <a:avLst>
              <a:gd name="adj1" fmla="val 36037"/>
              <a:gd name="adj2" fmla="val 50000"/>
            </a:avLst>
          </a:prstGeom>
          <a:noFill/>
          <a:ln w="50800" cap="sq" algn="ctr">
            <a:solidFill>
              <a:srgbClr val="FF0000"/>
            </a:solidFill>
            <a:round/>
            <a:headEnd/>
            <a:tailEnd/>
          </a:ln>
        </p:spPr>
        <p:txBody>
          <a:bodyPr/>
          <a:lstStyle/>
          <a:p>
            <a:endParaRPr lang="en-US"/>
          </a:p>
        </p:txBody>
      </p:sp>
      <p:sp>
        <p:nvSpPr>
          <p:cNvPr id="18438" name="TextBox 8"/>
          <p:cNvSpPr txBox="1">
            <a:spLocks noChangeArrowheads="1"/>
          </p:cNvSpPr>
          <p:nvPr/>
        </p:nvSpPr>
        <p:spPr bwMode="auto">
          <a:xfrm>
            <a:off x="76200" y="4387850"/>
            <a:ext cx="1524000" cy="523875"/>
          </a:xfrm>
          <a:prstGeom prst="rect">
            <a:avLst/>
          </a:prstGeom>
          <a:noFill/>
          <a:ln w="9525">
            <a:noFill/>
            <a:miter lim="800000"/>
            <a:headEnd/>
            <a:tailEnd/>
          </a:ln>
        </p:spPr>
        <p:txBody>
          <a:bodyPr>
            <a:spAutoFit/>
          </a:bodyPr>
          <a:lstStyle/>
          <a:p>
            <a:r>
              <a:rPr lang="en-US">
                <a:solidFill>
                  <a:srgbClr val="002060"/>
                </a:solidFill>
              </a:rPr>
              <a:t>Closing  </a:t>
            </a:r>
          </a:p>
        </p:txBody>
      </p:sp>
      <p:sp>
        <p:nvSpPr>
          <p:cNvPr id="18439" name="Left Brace 9"/>
          <p:cNvSpPr>
            <a:spLocks/>
          </p:cNvSpPr>
          <p:nvPr/>
        </p:nvSpPr>
        <p:spPr bwMode="auto">
          <a:xfrm>
            <a:off x="1638300" y="869950"/>
            <a:ext cx="368300" cy="1765300"/>
          </a:xfrm>
          <a:prstGeom prst="leftBrace">
            <a:avLst>
              <a:gd name="adj1" fmla="val 36037"/>
              <a:gd name="adj2" fmla="val 50000"/>
            </a:avLst>
          </a:prstGeom>
          <a:noFill/>
          <a:ln w="50800" cap="sq" algn="ctr">
            <a:solidFill>
              <a:srgbClr val="FF0000"/>
            </a:solidFill>
            <a:round/>
            <a:headEnd/>
            <a:tailEnd/>
          </a:ln>
        </p:spPr>
        <p:txBody>
          <a:bodyPr/>
          <a:lstStyle/>
          <a:p>
            <a:endParaRPr lang="en-US"/>
          </a:p>
        </p:txBody>
      </p:sp>
      <p:sp>
        <p:nvSpPr>
          <p:cNvPr id="18440" name="TextBox 10"/>
          <p:cNvSpPr txBox="1">
            <a:spLocks noChangeArrowheads="1"/>
          </p:cNvSpPr>
          <p:nvPr/>
        </p:nvSpPr>
        <p:spPr bwMode="auto">
          <a:xfrm>
            <a:off x="50800" y="1479550"/>
            <a:ext cx="1524000" cy="523875"/>
          </a:xfrm>
          <a:prstGeom prst="rect">
            <a:avLst/>
          </a:prstGeom>
          <a:noFill/>
          <a:ln w="9525">
            <a:noFill/>
            <a:miter lim="800000"/>
            <a:headEnd/>
            <a:tailEnd/>
          </a:ln>
        </p:spPr>
        <p:txBody>
          <a:bodyPr>
            <a:spAutoFit/>
          </a:bodyPr>
          <a:lstStyle/>
          <a:p>
            <a:r>
              <a:rPr lang="en-US">
                <a:solidFill>
                  <a:srgbClr val="002060"/>
                </a:solidFill>
              </a:rPr>
              <a:t>Closing  </a:t>
            </a:r>
          </a:p>
        </p:txBody>
      </p:sp>
      <p:sp>
        <p:nvSpPr>
          <p:cNvPr id="18441" name="Left Brace 11"/>
          <p:cNvSpPr>
            <a:spLocks/>
          </p:cNvSpPr>
          <p:nvPr/>
        </p:nvSpPr>
        <p:spPr bwMode="auto">
          <a:xfrm>
            <a:off x="1663700" y="5657850"/>
            <a:ext cx="368300" cy="939800"/>
          </a:xfrm>
          <a:prstGeom prst="leftBrace">
            <a:avLst>
              <a:gd name="adj1" fmla="val 36043"/>
              <a:gd name="adj2" fmla="val 50000"/>
            </a:avLst>
          </a:prstGeom>
          <a:noFill/>
          <a:ln w="50800" cap="sq" algn="ctr">
            <a:solidFill>
              <a:srgbClr val="FF0000"/>
            </a:solidFill>
            <a:round/>
            <a:headEnd/>
            <a:tailEnd/>
          </a:ln>
        </p:spPr>
        <p:txBody>
          <a:bodyPr/>
          <a:lstStyle/>
          <a:p>
            <a:endParaRPr lang="en-US"/>
          </a:p>
        </p:txBody>
      </p:sp>
      <p:sp>
        <p:nvSpPr>
          <p:cNvPr id="18442" name="TextBox 12"/>
          <p:cNvSpPr txBox="1">
            <a:spLocks noChangeArrowheads="1"/>
          </p:cNvSpPr>
          <p:nvPr/>
        </p:nvSpPr>
        <p:spPr bwMode="auto">
          <a:xfrm>
            <a:off x="-101600" y="5848350"/>
            <a:ext cx="1879600" cy="523875"/>
          </a:xfrm>
          <a:prstGeom prst="rect">
            <a:avLst/>
          </a:prstGeom>
          <a:noFill/>
          <a:ln w="9525">
            <a:noFill/>
            <a:miter lim="800000"/>
            <a:headEnd/>
            <a:tailEnd/>
          </a:ln>
        </p:spPr>
        <p:txBody>
          <a:bodyPr>
            <a:spAutoFit/>
          </a:bodyPr>
          <a:lstStyle/>
          <a:p>
            <a:r>
              <a:rPr lang="en-US">
                <a:solidFill>
                  <a:srgbClr val="002060"/>
                </a:solidFill>
              </a:rPr>
              <a:t>Opening</a:t>
            </a:r>
          </a:p>
        </p:txBody>
      </p:sp>
      <p:sp>
        <p:nvSpPr>
          <p:cNvPr id="14" name="TextBox 13"/>
          <p:cNvSpPr txBox="1"/>
          <p:nvPr/>
        </p:nvSpPr>
        <p:spPr>
          <a:xfrm rot="2263396">
            <a:off x="7278995" y="930753"/>
            <a:ext cx="2400300" cy="523220"/>
          </a:xfrm>
          <a:prstGeom prst="rect">
            <a:avLst/>
          </a:prstGeom>
          <a:noFill/>
        </p:spPr>
        <p:txBody>
          <a:bodyPr>
            <a:spAutoFit/>
          </a:bodyPr>
          <a:lstStyle/>
          <a:p>
            <a:pPr>
              <a:defRPr/>
            </a:pPr>
            <a:r>
              <a:rPr lang="en-US" dirty="0">
                <a:ln>
                  <a:solidFill>
                    <a:schemeClr val="tx1"/>
                  </a:solidFill>
                </a:ln>
                <a:solidFill>
                  <a:srgbClr val="FFC000"/>
                </a:solidFill>
                <a:effectLst>
                  <a:outerShdw blurRad="38100" dist="38100" dir="2700000" algn="tl">
                    <a:srgbClr val="000000">
                      <a:alpha val="43137"/>
                    </a:srgbClr>
                  </a:outerShdw>
                </a:effectLst>
              </a:rPr>
              <a:t>Acadia</a:t>
            </a:r>
          </a:p>
        </p:txBody>
      </p:sp>
      <p:sp>
        <p:nvSpPr>
          <p:cNvPr id="15" name="TextBox 14"/>
          <p:cNvSpPr txBox="1"/>
          <p:nvPr/>
        </p:nvSpPr>
        <p:spPr>
          <a:xfrm rot="2302119">
            <a:off x="4779994" y="612257"/>
            <a:ext cx="2400300" cy="523220"/>
          </a:xfrm>
          <a:prstGeom prst="rect">
            <a:avLst/>
          </a:prstGeom>
          <a:noFill/>
        </p:spPr>
        <p:txBody>
          <a:bodyPr>
            <a:spAutoFit/>
          </a:bodyPr>
          <a:lstStyle/>
          <a:p>
            <a:pPr>
              <a:defRPr/>
            </a:pPr>
            <a:r>
              <a:rPr lang="en-US" dirty="0">
                <a:ln w="3175">
                  <a:solidFill>
                    <a:schemeClr val="tx1"/>
                  </a:solidFill>
                </a:ln>
                <a:solidFill>
                  <a:srgbClr val="00B050"/>
                </a:solidFill>
                <a:effectLst>
                  <a:outerShdw blurRad="38100" dist="38100" dir="2700000" algn="tl">
                    <a:srgbClr val="000000">
                      <a:alpha val="43137"/>
                    </a:srgbClr>
                  </a:outerShdw>
                </a:effectLst>
              </a:rPr>
              <a:t>Shenandoah</a:t>
            </a:r>
          </a:p>
        </p:txBody>
      </p:sp>
      <p:sp>
        <p:nvSpPr>
          <p:cNvPr id="16" name="TextBox 15"/>
          <p:cNvSpPr txBox="1"/>
          <p:nvPr/>
        </p:nvSpPr>
        <p:spPr>
          <a:xfrm rot="2262561">
            <a:off x="5635342" y="567356"/>
            <a:ext cx="2781300" cy="523220"/>
          </a:xfrm>
          <a:prstGeom prst="rect">
            <a:avLst/>
          </a:prstGeom>
          <a:noFill/>
        </p:spPr>
        <p:txBody>
          <a:bodyPr>
            <a:spAutoFit/>
          </a:bodyPr>
          <a:lstStyle/>
          <a:p>
            <a:pPr>
              <a:defRPr/>
            </a:pPr>
            <a:r>
              <a:rPr lang="en-US" dirty="0">
                <a:ln>
                  <a:solidFill>
                    <a:schemeClr val="tx1"/>
                  </a:solidFill>
                </a:ln>
                <a:solidFill>
                  <a:srgbClr val="92D050"/>
                </a:solidFill>
                <a:effectLst>
                  <a:outerShdw blurRad="38100" dist="38100" dir="2700000" algn="tl">
                    <a:srgbClr val="000000">
                      <a:alpha val="43137"/>
                    </a:srgbClr>
                  </a:outerShdw>
                </a:effectLst>
              </a:rPr>
              <a:t>Great Smokey</a:t>
            </a:r>
          </a:p>
        </p:txBody>
      </p:sp>
      <p:sp>
        <p:nvSpPr>
          <p:cNvPr id="17" name="5-Point Star 16"/>
          <p:cNvSpPr/>
          <p:nvPr/>
        </p:nvSpPr>
        <p:spPr bwMode="auto">
          <a:xfrm>
            <a:off x="6705600" y="1676400"/>
            <a:ext cx="381000" cy="381000"/>
          </a:xfrm>
          <a:prstGeom prst="star5">
            <a:avLst/>
          </a:prstGeom>
          <a:solidFill>
            <a:srgbClr val="00B05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18" name="5-Point Star 17"/>
          <p:cNvSpPr/>
          <p:nvPr/>
        </p:nvSpPr>
        <p:spPr bwMode="auto">
          <a:xfrm>
            <a:off x="7823200" y="1828800"/>
            <a:ext cx="228600" cy="228600"/>
          </a:xfrm>
          <a:prstGeom prst="star5">
            <a:avLst/>
          </a:prstGeom>
          <a:solidFill>
            <a:srgbClr val="92D05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19" name="5-Point Star 18"/>
          <p:cNvSpPr/>
          <p:nvPr/>
        </p:nvSpPr>
        <p:spPr bwMode="auto">
          <a:xfrm>
            <a:off x="6781800" y="2336800"/>
            <a:ext cx="228600" cy="228600"/>
          </a:xfrm>
          <a:prstGeom prst="star5">
            <a:avLst/>
          </a:prstGeom>
          <a:solidFill>
            <a:srgbClr val="00B05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20" name="5-Point Star 19"/>
          <p:cNvSpPr/>
          <p:nvPr/>
        </p:nvSpPr>
        <p:spPr bwMode="auto">
          <a:xfrm>
            <a:off x="6721475" y="2728913"/>
            <a:ext cx="395288" cy="336550"/>
          </a:xfrm>
          <a:prstGeom prst="star5">
            <a:avLst/>
          </a:prstGeom>
          <a:solidFill>
            <a:srgbClr val="00B05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21" name="5-Point Star 20"/>
          <p:cNvSpPr/>
          <p:nvPr/>
        </p:nvSpPr>
        <p:spPr bwMode="auto">
          <a:xfrm>
            <a:off x="7899400" y="2451100"/>
            <a:ext cx="76200" cy="76200"/>
          </a:xfrm>
          <a:prstGeom prst="star5">
            <a:avLst/>
          </a:prstGeom>
          <a:solidFill>
            <a:srgbClr val="92D05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22" name="5-Point Star 21"/>
          <p:cNvSpPr/>
          <p:nvPr/>
        </p:nvSpPr>
        <p:spPr bwMode="auto">
          <a:xfrm>
            <a:off x="7747000" y="3257550"/>
            <a:ext cx="381000" cy="342900"/>
          </a:xfrm>
          <a:prstGeom prst="star5">
            <a:avLst/>
          </a:prstGeom>
          <a:solidFill>
            <a:srgbClr val="92D05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23" name="5-Point Star 22"/>
          <p:cNvSpPr/>
          <p:nvPr/>
        </p:nvSpPr>
        <p:spPr bwMode="auto">
          <a:xfrm>
            <a:off x="8610600" y="3784600"/>
            <a:ext cx="381000" cy="381000"/>
          </a:xfrm>
          <a:prstGeom prst="star5">
            <a:avLst/>
          </a:prstGeom>
          <a:solidFill>
            <a:srgbClr val="FFC00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24" name="5-Point Star 23"/>
          <p:cNvSpPr/>
          <p:nvPr/>
        </p:nvSpPr>
        <p:spPr bwMode="auto">
          <a:xfrm>
            <a:off x="7747000" y="2743200"/>
            <a:ext cx="381000" cy="342900"/>
          </a:xfrm>
          <a:prstGeom prst="star5">
            <a:avLst/>
          </a:prstGeom>
          <a:solidFill>
            <a:srgbClr val="92D05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25" name="5-Point Star 24"/>
          <p:cNvSpPr/>
          <p:nvPr/>
        </p:nvSpPr>
        <p:spPr bwMode="auto">
          <a:xfrm>
            <a:off x="7747000" y="4762500"/>
            <a:ext cx="381000" cy="342900"/>
          </a:xfrm>
          <a:prstGeom prst="star5">
            <a:avLst/>
          </a:prstGeom>
          <a:solidFill>
            <a:srgbClr val="92D05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26" name="5-Point Star 25"/>
          <p:cNvSpPr/>
          <p:nvPr/>
        </p:nvSpPr>
        <p:spPr bwMode="auto">
          <a:xfrm>
            <a:off x="7861300" y="5334000"/>
            <a:ext cx="152400" cy="152400"/>
          </a:xfrm>
          <a:prstGeom prst="star5">
            <a:avLst/>
          </a:prstGeom>
          <a:solidFill>
            <a:srgbClr val="92D05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27" name="5-Point Star 26"/>
          <p:cNvSpPr/>
          <p:nvPr/>
        </p:nvSpPr>
        <p:spPr bwMode="auto">
          <a:xfrm>
            <a:off x="8724900" y="5334000"/>
            <a:ext cx="152400" cy="152400"/>
          </a:xfrm>
          <a:prstGeom prst="star5">
            <a:avLst/>
          </a:prstGeom>
          <a:solidFill>
            <a:srgbClr val="FFC00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28" name="5-Point Star 27"/>
          <p:cNvSpPr/>
          <p:nvPr/>
        </p:nvSpPr>
        <p:spPr bwMode="auto">
          <a:xfrm>
            <a:off x="6819900" y="5334000"/>
            <a:ext cx="152400" cy="152400"/>
          </a:xfrm>
          <a:prstGeom prst="star5">
            <a:avLst/>
          </a:prstGeom>
          <a:solidFill>
            <a:srgbClr val="00B05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29" name="5-Point Star 28"/>
          <p:cNvSpPr/>
          <p:nvPr/>
        </p:nvSpPr>
        <p:spPr bwMode="auto">
          <a:xfrm>
            <a:off x="6819900" y="5867400"/>
            <a:ext cx="152400" cy="152400"/>
          </a:xfrm>
          <a:prstGeom prst="star5">
            <a:avLst/>
          </a:prstGeom>
          <a:no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31" name="5-Point Star 30"/>
          <p:cNvSpPr/>
          <p:nvPr/>
        </p:nvSpPr>
        <p:spPr bwMode="auto">
          <a:xfrm>
            <a:off x="7899400" y="3962400"/>
            <a:ext cx="76200" cy="76200"/>
          </a:xfrm>
          <a:prstGeom prst="star5">
            <a:avLst/>
          </a:prstGeom>
          <a:solidFill>
            <a:srgbClr val="92D05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30" name="5-Point Star 29"/>
          <p:cNvSpPr/>
          <p:nvPr/>
        </p:nvSpPr>
        <p:spPr bwMode="auto">
          <a:xfrm>
            <a:off x="6822440" y="4889500"/>
            <a:ext cx="149860" cy="165100"/>
          </a:xfrm>
          <a:prstGeom prst="star5">
            <a:avLst/>
          </a:prstGeom>
          <a:solidFill>
            <a:srgbClr val="00B05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32" name="5-Point Star 31"/>
          <p:cNvSpPr/>
          <p:nvPr/>
        </p:nvSpPr>
        <p:spPr bwMode="auto">
          <a:xfrm>
            <a:off x="8737600" y="4889500"/>
            <a:ext cx="177800" cy="203200"/>
          </a:xfrm>
          <a:prstGeom prst="star5">
            <a:avLst/>
          </a:prstGeom>
          <a:solidFill>
            <a:srgbClr val="FFC00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1154" name="Picture 2"/>
          <p:cNvPicPr>
            <a:picLocks noChangeAspect="1" noChangeArrowheads="1"/>
          </p:cNvPicPr>
          <p:nvPr/>
        </p:nvPicPr>
        <p:blipFill>
          <a:blip r:embed="rId3"/>
          <a:srcRect t="8482"/>
          <a:stretch>
            <a:fillRect/>
          </a:stretch>
        </p:blipFill>
        <p:spPr bwMode="auto">
          <a:xfrm>
            <a:off x="-124213" y="0"/>
            <a:ext cx="9367025" cy="6858000"/>
          </a:xfrm>
          <a:prstGeom prst="rect">
            <a:avLst/>
          </a:prstGeom>
          <a:noFill/>
          <a:ln w="9525">
            <a:noFill/>
            <a:miter lim="800000"/>
            <a:headEnd/>
            <a:tailEnd/>
          </a:ln>
          <a:effectLst/>
        </p:spPr>
      </p:pic>
      <p:sp>
        <p:nvSpPr>
          <p:cNvPr id="3" name="TextBox 2"/>
          <p:cNvSpPr txBox="1"/>
          <p:nvPr/>
        </p:nvSpPr>
        <p:spPr>
          <a:xfrm>
            <a:off x="-185057" y="2728632"/>
            <a:ext cx="2536371" cy="830997"/>
          </a:xfrm>
          <a:prstGeom prst="rect">
            <a:avLst/>
          </a:prstGeom>
          <a:noFill/>
        </p:spPr>
        <p:txBody>
          <a:bodyPr wrap="square" rtlCol="0">
            <a:spAutoFit/>
          </a:bodyPr>
          <a:lstStyle/>
          <a:p>
            <a:r>
              <a:rPr lang="en-US" sz="2400" dirty="0" smtClean="0">
                <a:effectLst>
                  <a:outerShdw blurRad="38100" dist="38100" dir="2700000" algn="tl">
                    <a:srgbClr val="000000">
                      <a:alpha val="43137"/>
                    </a:srgbClr>
                  </a:outerShdw>
                </a:effectLst>
              </a:rPr>
              <a:t>Susquehanna River</a:t>
            </a:r>
            <a:endParaRPr lang="en-US" sz="2400" dirty="0">
              <a:effectLst>
                <a:outerShdw blurRad="38100" dist="38100" dir="2700000" algn="tl">
                  <a:srgbClr val="000000">
                    <a:alpha val="43137"/>
                  </a:srgbClr>
                </a:outerShdw>
              </a:effectLst>
            </a:endParaRPr>
          </a:p>
        </p:txBody>
      </p:sp>
      <p:sp>
        <p:nvSpPr>
          <p:cNvPr id="4" name="TextBox 3"/>
          <p:cNvSpPr txBox="1"/>
          <p:nvPr/>
        </p:nvSpPr>
        <p:spPr>
          <a:xfrm>
            <a:off x="4811485" y="1079602"/>
            <a:ext cx="2906486" cy="461665"/>
          </a:xfrm>
          <a:prstGeom prst="rect">
            <a:avLst/>
          </a:prstGeom>
          <a:noFill/>
        </p:spPr>
        <p:txBody>
          <a:bodyPr wrap="square" rtlCol="0">
            <a:spAutoFit/>
          </a:bodyPr>
          <a:lstStyle/>
          <a:p>
            <a:r>
              <a:rPr lang="en-US" sz="2400" dirty="0" smtClean="0">
                <a:effectLst>
                  <a:outerShdw blurRad="38100" dist="38100" dir="2700000" algn="tl">
                    <a:srgbClr val="000000">
                      <a:alpha val="43137"/>
                    </a:srgbClr>
                  </a:outerShdw>
                </a:effectLst>
              </a:rPr>
              <a:t>Harrisburg, Pa.</a:t>
            </a:r>
            <a:endParaRPr lang="en-US" sz="2400" dirty="0">
              <a:effectLst>
                <a:outerShdw blurRad="38100" dist="38100" dir="2700000" algn="tl">
                  <a:srgbClr val="000000">
                    <a:alpha val="43137"/>
                  </a:srgbClr>
                </a:outerShdw>
              </a:effectLst>
            </a:endParaRPr>
          </a:p>
        </p:txBody>
      </p:sp>
      <p:sp>
        <p:nvSpPr>
          <p:cNvPr id="5" name="TextBox 4"/>
          <p:cNvSpPr txBox="1"/>
          <p:nvPr/>
        </p:nvSpPr>
        <p:spPr>
          <a:xfrm>
            <a:off x="0" y="5804003"/>
            <a:ext cx="4225471" cy="461665"/>
          </a:xfrm>
          <a:prstGeom prst="rect">
            <a:avLst/>
          </a:prstGeom>
          <a:noFill/>
        </p:spPr>
        <p:txBody>
          <a:bodyPr wrap="square" rtlCol="0">
            <a:spAutoFit/>
          </a:bodyPr>
          <a:lstStyle/>
          <a:p>
            <a:r>
              <a:rPr lang="en-US" sz="2400" b="0" dirty="0" smtClean="0">
                <a:effectLst>
                  <a:outerShdw blurRad="38100" dist="38100" dir="2700000" algn="tl">
                    <a:srgbClr val="000000">
                      <a:alpha val="43137"/>
                    </a:srgbClr>
                  </a:outerShdw>
                </a:effectLst>
              </a:rPr>
              <a:t>(Vertical Exaggeration = 2X)</a:t>
            </a:r>
            <a:endParaRPr lang="en-US" sz="2400" b="0"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1154" name="Picture 2"/>
          <p:cNvPicPr>
            <a:picLocks noChangeAspect="1" noChangeArrowheads="1"/>
          </p:cNvPicPr>
          <p:nvPr/>
        </p:nvPicPr>
        <p:blipFill>
          <a:blip r:embed="rId3"/>
          <a:srcRect t="8482"/>
          <a:stretch>
            <a:fillRect/>
          </a:stretch>
        </p:blipFill>
        <p:spPr bwMode="auto">
          <a:xfrm>
            <a:off x="-124213" y="0"/>
            <a:ext cx="9367025" cy="6858000"/>
          </a:xfrm>
          <a:prstGeom prst="rect">
            <a:avLst/>
          </a:prstGeom>
          <a:noFill/>
          <a:ln w="9525">
            <a:noFill/>
            <a:miter lim="800000"/>
            <a:headEnd/>
            <a:tailEnd/>
          </a:ln>
          <a:effectLst/>
        </p:spPr>
      </p:pic>
      <p:sp>
        <p:nvSpPr>
          <p:cNvPr id="3" name="TextBox 2"/>
          <p:cNvSpPr txBox="1"/>
          <p:nvPr/>
        </p:nvSpPr>
        <p:spPr>
          <a:xfrm>
            <a:off x="1783443" y="2035629"/>
            <a:ext cx="2775857" cy="954107"/>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near equal elevations</a:t>
            </a:r>
            <a:endParaRPr lang="en-US" dirty="0">
              <a:effectLst>
                <a:outerShdw blurRad="38100" dist="38100" dir="2700000" algn="tl">
                  <a:srgbClr val="000000">
                    <a:alpha val="43137"/>
                  </a:srgbClr>
                </a:outerShdw>
              </a:effectLst>
            </a:endParaRPr>
          </a:p>
        </p:txBody>
      </p:sp>
      <p:cxnSp>
        <p:nvCxnSpPr>
          <p:cNvPr id="5" name="Straight Arrow Connector 4"/>
          <p:cNvCxnSpPr/>
          <p:nvPr/>
        </p:nvCxnSpPr>
        <p:spPr bwMode="auto">
          <a:xfrm>
            <a:off x="4136571" y="2340429"/>
            <a:ext cx="1175657" cy="370115"/>
          </a:xfrm>
          <a:prstGeom prst="straightConnector1">
            <a:avLst/>
          </a:prstGeom>
          <a:solidFill>
            <a:srgbClr val="FF0000"/>
          </a:solidFill>
          <a:ln w="38100" cap="flat" cmpd="sng" algn="ctr">
            <a:solidFill>
              <a:schemeClr val="bg1"/>
            </a:solidFill>
            <a:prstDash val="solid"/>
            <a:round/>
            <a:headEnd type="none" w="med" len="med"/>
            <a:tailEnd type="arrow" w="med" len="med"/>
          </a:ln>
          <a:effectLst>
            <a:outerShdw blurRad="50800" dist="38100" dir="5400000" algn="t" rotWithShape="0">
              <a:prstClr val="black">
                <a:alpha val="40000"/>
              </a:prstClr>
            </a:outerShdw>
          </a:effectLst>
        </p:spPr>
      </p:cxnSp>
      <p:cxnSp>
        <p:nvCxnSpPr>
          <p:cNvPr id="6" name="Straight Arrow Connector 5"/>
          <p:cNvCxnSpPr/>
          <p:nvPr/>
        </p:nvCxnSpPr>
        <p:spPr bwMode="auto">
          <a:xfrm>
            <a:off x="4158343" y="2786743"/>
            <a:ext cx="2318657" cy="1186543"/>
          </a:xfrm>
          <a:prstGeom prst="straightConnector1">
            <a:avLst/>
          </a:prstGeom>
          <a:solidFill>
            <a:srgbClr val="FF0000"/>
          </a:solidFill>
          <a:ln w="38100" cap="flat" cmpd="sng" algn="ctr">
            <a:solidFill>
              <a:schemeClr val="bg1"/>
            </a:solidFill>
            <a:prstDash val="solid"/>
            <a:round/>
            <a:headEnd type="none" w="med" len="med"/>
            <a:tailEnd type="arrow" w="med" len="med"/>
          </a:ln>
          <a:effectLst>
            <a:outerShdw blurRad="50800" dist="38100" dir="5400000" algn="t" rotWithShape="0">
              <a:prstClr val="black">
                <a:alpha val="40000"/>
              </a:prstClr>
            </a:outerShdw>
          </a:effectLst>
        </p:spPr>
      </p:cxnSp>
      <p:cxnSp>
        <p:nvCxnSpPr>
          <p:cNvPr id="7" name="Straight Arrow Connector 6"/>
          <p:cNvCxnSpPr>
            <a:stCxn id="3" idx="2"/>
          </p:cNvCxnSpPr>
          <p:nvPr/>
        </p:nvCxnSpPr>
        <p:spPr bwMode="auto">
          <a:xfrm rot="16200000" flipH="1">
            <a:off x="2737654" y="3423454"/>
            <a:ext cx="1125064" cy="257628"/>
          </a:xfrm>
          <a:prstGeom prst="straightConnector1">
            <a:avLst/>
          </a:prstGeom>
          <a:solidFill>
            <a:srgbClr val="FF0000"/>
          </a:solidFill>
          <a:ln w="38100" cap="flat" cmpd="sng" algn="ctr">
            <a:solidFill>
              <a:schemeClr val="bg1"/>
            </a:solidFill>
            <a:prstDash val="solid"/>
            <a:round/>
            <a:headEnd type="none" w="med" len="med"/>
            <a:tailEnd type="arrow" w="med" len="med"/>
          </a:ln>
          <a:effectLst>
            <a:outerShdw blurRad="50800" dist="38100" dir="5400000" algn="t" rotWithShape="0">
              <a:prstClr val="black">
                <a:alpha val="40000"/>
              </a:prstClr>
            </a:outerShdw>
          </a:effectLst>
        </p:spPr>
      </p:cxnSp>
      <p:cxnSp>
        <p:nvCxnSpPr>
          <p:cNvPr id="8" name="Straight Arrow Connector 7"/>
          <p:cNvCxnSpPr/>
          <p:nvPr/>
        </p:nvCxnSpPr>
        <p:spPr bwMode="auto">
          <a:xfrm rot="10800000" flipV="1">
            <a:off x="1273629" y="2329542"/>
            <a:ext cx="838200" cy="174171"/>
          </a:xfrm>
          <a:prstGeom prst="straightConnector1">
            <a:avLst/>
          </a:prstGeom>
          <a:solidFill>
            <a:srgbClr val="FF0000"/>
          </a:solidFill>
          <a:ln w="38100" cap="flat" cmpd="sng" algn="ctr">
            <a:solidFill>
              <a:schemeClr val="bg1"/>
            </a:solidFill>
            <a:prstDash val="solid"/>
            <a:round/>
            <a:headEnd type="none" w="med" len="med"/>
            <a:tailEnd type="arrow" w="med" len="med"/>
          </a:ln>
          <a:effectLst>
            <a:outerShdw blurRad="50800" dist="38100" dir="5400000" algn="t" rotWithShape="0">
              <a:prstClr val="black">
                <a:alpha val="40000"/>
              </a:prstClr>
            </a:outerShdw>
          </a:effectLst>
        </p:spPr>
      </p:cxnSp>
      <p:cxnSp>
        <p:nvCxnSpPr>
          <p:cNvPr id="13" name="Straight Arrow Connector 12"/>
          <p:cNvCxnSpPr/>
          <p:nvPr/>
        </p:nvCxnSpPr>
        <p:spPr bwMode="auto">
          <a:xfrm rot="10800000">
            <a:off x="1534887" y="1404257"/>
            <a:ext cx="1012371" cy="609600"/>
          </a:xfrm>
          <a:prstGeom prst="straightConnector1">
            <a:avLst/>
          </a:prstGeom>
          <a:solidFill>
            <a:srgbClr val="FF0000"/>
          </a:solidFill>
          <a:ln w="38100" cap="flat" cmpd="sng" algn="ctr">
            <a:solidFill>
              <a:schemeClr val="bg1"/>
            </a:solidFill>
            <a:prstDash val="solid"/>
            <a:round/>
            <a:headEnd type="none" w="med" len="med"/>
            <a:tailEnd type="arrow" w="med" len="med"/>
          </a:ln>
          <a:effectLst>
            <a:outerShdw blurRad="50800" dist="38100" dir="5400000" algn="t" rotWithShape="0">
              <a:prstClr val="black">
                <a:alpha val="40000"/>
              </a:prstClr>
            </a:outerShdw>
          </a:effectLst>
        </p:spPr>
      </p:cxnSp>
      <p:cxnSp>
        <p:nvCxnSpPr>
          <p:cNvPr id="14" name="Straight Arrow Connector 13"/>
          <p:cNvCxnSpPr>
            <a:stCxn id="3" idx="0"/>
          </p:cNvCxnSpPr>
          <p:nvPr/>
        </p:nvCxnSpPr>
        <p:spPr bwMode="auto">
          <a:xfrm rot="16200000" flipV="1">
            <a:off x="2881087" y="1745343"/>
            <a:ext cx="522514" cy="58057"/>
          </a:xfrm>
          <a:prstGeom prst="straightConnector1">
            <a:avLst/>
          </a:prstGeom>
          <a:solidFill>
            <a:srgbClr val="FF0000"/>
          </a:solidFill>
          <a:ln w="38100" cap="flat" cmpd="sng" algn="ctr">
            <a:solidFill>
              <a:schemeClr val="bg1"/>
            </a:solidFill>
            <a:prstDash val="solid"/>
            <a:round/>
            <a:headEnd type="none" w="med" len="med"/>
            <a:tailEnd type="arrow" w="med" len="med"/>
          </a:ln>
          <a:effectLst>
            <a:outerShdw blurRad="50800" dist="38100" dir="5400000" algn="t" rotWithShape="0">
              <a:prstClr val="black">
                <a:alpha val="40000"/>
              </a:prstClr>
            </a:outerShdw>
          </a:effectLst>
        </p:spPr>
      </p:cxn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7060" name="Picture 4"/>
          <p:cNvPicPr>
            <a:picLocks noChangeAspect="1" noChangeArrowheads="1"/>
          </p:cNvPicPr>
          <p:nvPr/>
        </p:nvPicPr>
        <p:blipFill>
          <a:blip r:embed="rId3"/>
          <a:srcRect t="8534"/>
          <a:stretch>
            <a:fillRect/>
          </a:stretch>
        </p:blipFill>
        <p:spPr bwMode="auto">
          <a:xfrm>
            <a:off x="-126850" y="0"/>
            <a:ext cx="9372299" cy="6858000"/>
          </a:xfrm>
          <a:prstGeom prst="rect">
            <a:avLst/>
          </a:prstGeom>
          <a:noFill/>
          <a:ln w="9525">
            <a:noFill/>
            <a:miter lim="800000"/>
            <a:headEnd/>
            <a:tailEnd/>
          </a:ln>
          <a:effectLst/>
        </p:spPr>
      </p:pic>
      <p:sp>
        <p:nvSpPr>
          <p:cNvPr id="5" name="TextBox 4"/>
          <p:cNvSpPr txBox="1"/>
          <p:nvPr/>
        </p:nvSpPr>
        <p:spPr>
          <a:xfrm rot="21162808">
            <a:off x="2057390" y="2279692"/>
            <a:ext cx="3603172" cy="1754326"/>
          </a:xfrm>
          <a:prstGeom prst="rect">
            <a:avLst/>
          </a:prstGeom>
          <a:noFill/>
          <a:scene3d>
            <a:camera prst="orthographicFront">
              <a:rot lat="3000000" lon="0" rev="0"/>
            </a:camera>
            <a:lightRig rig="threePt" dir="t"/>
          </a:scene3d>
        </p:spPr>
        <p:txBody>
          <a:bodyPr wrap="square" rtlCol="0">
            <a:spAutoFit/>
          </a:bodyPr>
          <a:lstStyle/>
          <a:p>
            <a:r>
              <a:rPr lang="en-US" sz="3600" spc="600" dirty="0" smtClean="0">
                <a:effectLst>
                  <a:outerShdw blurRad="38100" dist="38100" dir="2700000" algn="tl">
                    <a:srgbClr val="000000">
                      <a:alpha val="43137"/>
                    </a:srgbClr>
                  </a:outerShdw>
                </a:effectLst>
              </a:rPr>
              <a:t>Former peneplane surface</a:t>
            </a:r>
            <a:endParaRPr lang="en-US" sz="3600" spc="600"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206850" name="Picture 2"/>
          <p:cNvPicPr>
            <a:picLocks noChangeAspect="1" noChangeArrowheads="1"/>
          </p:cNvPicPr>
          <p:nvPr/>
        </p:nvPicPr>
        <p:blipFill>
          <a:blip r:embed="rId3"/>
          <a:srcRect/>
          <a:stretch>
            <a:fillRect/>
          </a:stretch>
        </p:blipFill>
        <p:spPr bwMode="auto">
          <a:xfrm>
            <a:off x="685800" y="0"/>
            <a:ext cx="7781925" cy="4572000"/>
          </a:xfrm>
          <a:prstGeom prst="rect">
            <a:avLst/>
          </a:prstGeom>
          <a:noFill/>
          <a:ln w="9525">
            <a:noFill/>
            <a:miter lim="800000"/>
            <a:headEnd/>
            <a:tailEnd/>
          </a:ln>
        </p:spPr>
      </p:pic>
      <p:pic>
        <p:nvPicPr>
          <p:cNvPr id="206851" name="Picture 3"/>
          <p:cNvPicPr>
            <a:picLocks noChangeAspect="1" noChangeArrowheads="1"/>
          </p:cNvPicPr>
          <p:nvPr/>
        </p:nvPicPr>
        <p:blipFill>
          <a:blip r:embed="rId4"/>
          <a:srcRect t="6314" b="13777"/>
          <a:stretch>
            <a:fillRect/>
          </a:stretch>
        </p:blipFill>
        <p:spPr bwMode="auto">
          <a:xfrm>
            <a:off x="685800" y="4648200"/>
            <a:ext cx="7772400" cy="220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8083" name="Picture 3"/>
          <p:cNvPicPr>
            <a:picLocks noChangeAspect="1" noChangeArrowheads="1"/>
          </p:cNvPicPr>
          <p:nvPr/>
        </p:nvPicPr>
        <p:blipFill>
          <a:blip r:embed="rId3"/>
          <a:srcRect t="8482"/>
          <a:stretch>
            <a:fillRect/>
          </a:stretch>
        </p:blipFill>
        <p:spPr bwMode="auto">
          <a:xfrm>
            <a:off x="-124213" y="0"/>
            <a:ext cx="9367025"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9106" name="Picture 2"/>
          <p:cNvPicPr>
            <a:picLocks noChangeAspect="1" noChangeArrowheads="1"/>
          </p:cNvPicPr>
          <p:nvPr/>
        </p:nvPicPr>
        <p:blipFill>
          <a:blip r:embed="rId3"/>
          <a:srcRect t="8516"/>
          <a:stretch>
            <a:fillRect/>
          </a:stretch>
        </p:blipFill>
        <p:spPr bwMode="auto">
          <a:xfrm>
            <a:off x="-116115" y="0"/>
            <a:ext cx="9350829" cy="6843638"/>
          </a:xfrm>
          <a:prstGeom prst="rect">
            <a:avLst/>
          </a:prstGeom>
          <a:noFill/>
          <a:ln w="9525">
            <a:noFill/>
            <a:miter lim="800000"/>
            <a:headEnd/>
            <a:tailEnd/>
          </a:ln>
          <a:effectLst/>
        </p:spPr>
      </p:pic>
      <p:sp>
        <p:nvSpPr>
          <p:cNvPr id="3" name="TextBox 2"/>
          <p:cNvSpPr txBox="1"/>
          <p:nvPr/>
        </p:nvSpPr>
        <p:spPr>
          <a:xfrm rot="2513825">
            <a:off x="3808185" y="2841171"/>
            <a:ext cx="3822700" cy="523220"/>
          </a:xfrm>
          <a:prstGeom prst="rect">
            <a:avLst/>
          </a:prstGeom>
          <a:noFill/>
        </p:spPr>
        <p:txBody>
          <a:bodyPr wrap="square" rtlCol="0">
            <a:spAutoFit/>
          </a:bodyPr>
          <a:lstStyle/>
          <a:p>
            <a:r>
              <a:rPr lang="en-US" dirty="0" smtClean="0"/>
              <a:t>hard rocks</a:t>
            </a:r>
            <a:endParaRPr lang="en-US" dirty="0"/>
          </a:p>
        </p:txBody>
      </p:sp>
      <p:sp>
        <p:nvSpPr>
          <p:cNvPr id="4" name="TextBox 3"/>
          <p:cNvSpPr txBox="1"/>
          <p:nvPr/>
        </p:nvSpPr>
        <p:spPr>
          <a:xfrm rot="1824864">
            <a:off x="1456871" y="3755572"/>
            <a:ext cx="3822700" cy="523220"/>
          </a:xfrm>
          <a:prstGeom prst="rect">
            <a:avLst/>
          </a:prstGeom>
          <a:noFill/>
        </p:spPr>
        <p:txBody>
          <a:bodyPr wrap="square" rtlCol="0">
            <a:spAutoFit/>
          </a:bodyPr>
          <a:lstStyle/>
          <a:p>
            <a:r>
              <a:rPr lang="en-US" dirty="0" smtClean="0"/>
              <a:t>hard rocks</a:t>
            </a:r>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0130" name="Picture 2"/>
          <p:cNvPicPr>
            <a:picLocks noChangeAspect="1" noChangeArrowheads="1"/>
          </p:cNvPicPr>
          <p:nvPr/>
        </p:nvPicPr>
        <p:blipFill>
          <a:blip r:embed="rId3"/>
          <a:srcRect t="8482"/>
          <a:stretch>
            <a:fillRect/>
          </a:stretch>
        </p:blipFill>
        <p:spPr bwMode="auto">
          <a:xfrm>
            <a:off x="-127000" y="-4082"/>
            <a:ext cx="9372600" cy="6862082"/>
          </a:xfrm>
          <a:prstGeom prst="rect">
            <a:avLst/>
          </a:prstGeom>
          <a:noFill/>
          <a:ln w="9525">
            <a:noFill/>
            <a:miter lim="800000"/>
            <a:headEnd/>
            <a:tailEnd/>
          </a:ln>
          <a:effectLst/>
        </p:spPr>
      </p:pic>
      <p:sp>
        <p:nvSpPr>
          <p:cNvPr id="3" name="TextBox 2"/>
          <p:cNvSpPr txBox="1"/>
          <p:nvPr/>
        </p:nvSpPr>
        <p:spPr>
          <a:xfrm>
            <a:off x="2308144" y="2141478"/>
            <a:ext cx="1754023" cy="954107"/>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soft rocks</a:t>
            </a:r>
            <a:endParaRPr lang="en-US"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1154" name="Picture 2"/>
          <p:cNvPicPr>
            <a:picLocks noChangeAspect="1" noChangeArrowheads="1"/>
          </p:cNvPicPr>
          <p:nvPr/>
        </p:nvPicPr>
        <p:blipFill>
          <a:blip r:embed="rId3"/>
          <a:srcRect t="8482"/>
          <a:stretch>
            <a:fillRect/>
          </a:stretch>
        </p:blipFill>
        <p:spPr bwMode="auto">
          <a:xfrm>
            <a:off x="-124213" y="0"/>
            <a:ext cx="9367025"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230402" name="Picture 2"/>
          <p:cNvPicPr>
            <a:picLocks noChangeAspect="1" noChangeArrowheads="1"/>
          </p:cNvPicPr>
          <p:nvPr/>
        </p:nvPicPr>
        <p:blipFill>
          <a:blip r:embed="rId3"/>
          <a:srcRect/>
          <a:stretch>
            <a:fillRect/>
          </a:stretch>
        </p:blipFill>
        <p:spPr bwMode="auto">
          <a:xfrm>
            <a:off x="0" y="5551488"/>
            <a:ext cx="9144000" cy="1306512"/>
          </a:xfrm>
          <a:prstGeom prst="rect">
            <a:avLst/>
          </a:prstGeom>
          <a:noFill/>
          <a:ln w="9525">
            <a:noFill/>
            <a:miter lim="800000"/>
            <a:headEnd/>
            <a:tailEnd/>
          </a:ln>
        </p:spPr>
      </p:pic>
      <p:pic>
        <p:nvPicPr>
          <p:cNvPr id="230403" name="Picture 3"/>
          <p:cNvPicPr>
            <a:picLocks noChangeAspect="1" noChangeArrowheads="1"/>
          </p:cNvPicPr>
          <p:nvPr/>
        </p:nvPicPr>
        <p:blipFill>
          <a:blip r:embed="rId4"/>
          <a:srcRect/>
          <a:stretch>
            <a:fillRect/>
          </a:stretch>
        </p:blipFill>
        <p:spPr bwMode="auto">
          <a:xfrm>
            <a:off x="609600" y="1981200"/>
            <a:ext cx="7791450" cy="1819275"/>
          </a:xfrm>
          <a:prstGeom prst="rect">
            <a:avLst/>
          </a:prstGeom>
          <a:noFill/>
          <a:ln w="9525">
            <a:noFill/>
            <a:miter lim="800000"/>
            <a:headEnd/>
            <a:tailEnd/>
          </a:ln>
          <a:effectLst>
            <a:outerShdw blurRad="50800" dist="762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6" name="Picture 2" descr="Piracy1"/>
          <p:cNvPicPr>
            <a:picLocks noChangeAspect="1" noChangeArrowheads="1"/>
          </p:cNvPicPr>
          <p:nvPr/>
        </p:nvPicPr>
        <p:blipFill>
          <a:blip r:embed="rId3"/>
          <a:srcRect/>
          <a:stretch>
            <a:fillRect/>
          </a:stretch>
        </p:blipFill>
        <p:spPr bwMode="auto">
          <a:xfrm>
            <a:off x="1143000" y="0"/>
            <a:ext cx="7010400" cy="6815138"/>
          </a:xfrm>
          <a:prstGeom prst="rect">
            <a:avLst/>
          </a:prstGeom>
          <a:noFill/>
          <a:ln w="9525">
            <a:noFill/>
            <a:miter lim="800000"/>
            <a:headEnd/>
            <a:tailEnd/>
          </a:ln>
        </p:spPr>
      </p:pic>
      <p:sp>
        <p:nvSpPr>
          <p:cNvPr id="3" name="TextBox 2"/>
          <p:cNvSpPr txBox="1"/>
          <p:nvPr/>
        </p:nvSpPr>
        <p:spPr>
          <a:xfrm>
            <a:off x="1709058" y="1244807"/>
            <a:ext cx="1709057" cy="954107"/>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Water Gaps</a:t>
            </a:r>
            <a:endParaRPr lang="en-US" dirty="0">
              <a:effectLst>
                <a:outerShdw blurRad="38100" dist="38100" dir="2700000" algn="tl">
                  <a:srgbClr val="000000">
                    <a:alpha val="43137"/>
                  </a:srgbClr>
                </a:outerShdw>
              </a:effectLst>
            </a:endParaRPr>
          </a:p>
        </p:txBody>
      </p:sp>
      <p:cxnSp>
        <p:nvCxnSpPr>
          <p:cNvPr id="4" name="Straight Arrow Connector 3"/>
          <p:cNvCxnSpPr/>
          <p:nvPr/>
        </p:nvCxnSpPr>
        <p:spPr bwMode="auto">
          <a:xfrm rot="16200000" flipH="1">
            <a:off x="3058886" y="1937657"/>
            <a:ext cx="1349829" cy="1262742"/>
          </a:xfrm>
          <a:prstGeom prst="straightConnector1">
            <a:avLst/>
          </a:prstGeom>
          <a:solidFill>
            <a:srgbClr val="FF0000"/>
          </a:solidFill>
          <a:ln w="38100" cap="flat" cmpd="sng" algn="ctr">
            <a:solidFill>
              <a:schemeClr val="bg1"/>
            </a:solidFill>
            <a:prstDash val="solid"/>
            <a:round/>
            <a:headEnd type="none" w="med" len="med"/>
            <a:tailEnd type="arrow" w="med" len="med"/>
          </a:ln>
          <a:effectLst>
            <a:outerShdw blurRad="50800" dist="38100" dir="5400000" algn="t" rotWithShape="0">
              <a:prstClr val="black">
                <a:alpha val="40000"/>
              </a:prstClr>
            </a:outerShdw>
          </a:effectLst>
        </p:spPr>
      </p:cxnSp>
      <p:cxnSp>
        <p:nvCxnSpPr>
          <p:cNvPr id="5" name="Straight Arrow Connector 4"/>
          <p:cNvCxnSpPr/>
          <p:nvPr/>
        </p:nvCxnSpPr>
        <p:spPr bwMode="auto">
          <a:xfrm flipV="1">
            <a:off x="3222171" y="968829"/>
            <a:ext cx="1992086" cy="435428"/>
          </a:xfrm>
          <a:prstGeom prst="straightConnector1">
            <a:avLst/>
          </a:prstGeom>
          <a:solidFill>
            <a:srgbClr val="FF0000"/>
          </a:solidFill>
          <a:ln w="38100" cap="flat" cmpd="sng" algn="ctr">
            <a:solidFill>
              <a:schemeClr val="bg1"/>
            </a:solidFill>
            <a:prstDash val="solid"/>
            <a:round/>
            <a:headEnd type="none" w="med" len="med"/>
            <a:tailEnd type="arrow" w="med" len="med"/>
          </a:ln>
          <a:effectLst>
            <a:outerShdw blurRad="50800" dist="38100" dir="5400000" algn="t" rotWithShape="0">
              <a:prstClr val="black">
                <a:alpha val="40000"/>
              </a:prstClr>
            </a:outerShdw>
          </a:effectLst>
        </p:spPr>
      </p:cxnSp>
      <p:cxnSp>
        <p:nvCxnSpPr>
          <p:cNvPr id="6" name="Straight Arrow Connector 5"/>
          <p:cNvCxnSpPr/>
          <p:nvPr/>
        </p:nvCxnSpPr>
        <p:spPr bwMode="auto">
          <a:xfrm rot="16200000" flipH="1">
            <a:off x="1861457" y="3069770"/>
            <a:ext cx="2296885" cy="642257"/>
          </a:xfrm>
          <a:prstGeom prst="straightConnector1">
            <a:avLst/>
          </a:prstGeom>
          <a:solidFill>
            <a:srgbClr val="FF0000"/>
          </a:solidFill>
          <a:ln w="38100" cap="flat" cmpd="sng" algn="ctr">
            <a:solidFill>
              <a:schemeClr val="bg1"/>
            </a:solidFill>
            <a:prstDash val="solid"/>
            <a:round/>
            <a:headEnd type="none" w="med" len="med"/>
            <a:tailEnd type="arrow" w="med" len="med"/>
          </a:ln>
          <a:effectLst>
            <a:outerShdw blurRad="50800" dist="38100" dir="5400000" algn="t" rotWithShape="0">
              <a:prstClr val="black">
                <a:alpha val="40000"/>
              </a:prstClr>
            </a:outerShdw>
          </a:effectLst>
        </p:spPr>
      </p:cxn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50" name="Picture 2" descr="Piracy2"/>
          <p:cNvPicPr>
            <a:picLocks noChangeAspect="1" noChangeArrowheads="1"/>
          </p:cNvPicPr>
          <p:nvPr/>
        </p:nvPicPr>
        <p:blipFill>
          <a:blip r:embed="rId3"/>
          <a:srcRect/>
          <a:stretch>
            <a:fillRect/>
          </a:stretch>
        </p:blipFill>
        <p:spPr bwMode="auto">
          <a:xfrm>
            <a:off x="1219200" y="0"/>
            <a:ext cx="6858000" cy="6781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4" name="Picture 2" descr="Piracy3"/>
          <p:cNvPicPr>
            <a:picLocks noChangeAspect="1" noChangeArrowheads="1"/>
          </p:cNvPicPr>
          <p:nvPr/>
        </p:nvPicPr>
        <p:blipFill>
          <a:blip r:embed="rId3"/>
          <a:srcRect/>
          <a:stretch>
            <a:fillRect/>
          </a:stretch>
        </p:blipFill>
        <p:spPr bwMode="auto">
          <a:xfrm>
            <a:off x="1295400" y="0"/>
            <a:ext cx="6858000" cy="6800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8" name="Picture 2" descr="Piracy4"/>
          <p:cNvPicPr>
            <a:picLocks noChangeAspect="1" noChangeArrowheads="1"/>
          </p:cNvPicPr>
          <p:nvPr/>
        </p:nvPicPr>
        <p:blipFill>
          <a:blip r:embed="rId3"/>
          <a:srcRect/>
          <a:stretch>
            <a:fillRect/>
          </a:stretch>
        </p:blipFill>
        <p:spPr bwMode="auto">
          <a:xfrm>
            <a:off x="1219200" y="0"/>
            <a:ext cx="6800850" cy="6858000"/>
          </a:xfrm>
          <a:prstGeom prst="rect">
            <a:avLst/>
          </a:prstGeom>
          <a:noFill/>
          <a:ln w="9525">
            <a:noFill/>
            <a:miter lim="800000"/>
            <a:headEnd/>
            <a:tailEnd/>
          </a:ln>
        </p:spPr>
      </p:pic>
      <p:sp>
        <p:nvSpPr>
          <p:cNvPr id="3" name="TextBox 2"/>
          <p:cNvSpPr txBox="1"/>
          <p:nvPr/>
        </p:nvSpPr>
        <p:spPr>
          <a:xfrm>
            <a:off x="1282701" y="2951946"/>
            <a:ext cx="1709057" cy="954107"/>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Wind Gaps</a:t>
            </a:r>
            <a:endParaRPr lang="en-US" dirty="0">
              <a:effectLst>
                <a:outerShdw blurRad="38100" dist="38100" dir="2700000" algn="tl">
                  <a:srgbClr val="000000">
                    <a:alpha val="43137"/>
                  </a:srgbClr>
                </a:outerShdw>
              </a:effectLst>
            </a:endParaRPr>
          </a:p>
        </p:txBody>
      </p:sp>
      <p:cxnSp>
        <p:nvCxnSpPr>
          <p:cNvPr id="4" name="Straight Arrow Connector 3"/>
          <p:cNvCxnSpPr/>
          <p:nvPr/>
        </p:nvCxnSpPr>
        <p:spPr bwMode="auto">
          <a:xfrm>
            <a:off x="2416629" y="3842657"/>
            <a:ext cx="1197428" cy="751114"/>
          </a:xfrm>
          <a:prstGeom prst="straightConnector1">
            <a:avLst/>
          </a:prstGeom>
          <a:solidFill>
            <a:srgbClr val="FF0000"/>
          </a:solidFill>
          <a:ln w="38100" cap="flat" cmpd="sng" algn="ctr">
            <a:solidFill>
              <a:schemeClr val="bg1"/>
            </a:solidFill>
            <a:prstDash val="solid"/>
            <a:round/>
            <a:headEnd type="none" w="med" len="med"/>
            <a:tailEnd type="arrow" w="med" len="med"/>
          </a:ln>
          <a:effectLst>
            <a:outerShdw blurRad="50800" dist="38100" dir="5400000" algn="t" rotWithShape="0">
              <a:prstClr val="black">
                <a:alpha val="40000"/>
              </a:prstClr>
            </a:outerShdw>
          </a:effectLst>
        </p:spPr>
      </p:cxnSp>
      <p:cxnSp>
        <p:nvCxnSpPr>
          <p:cNvPr id="5" name="Straight Arrow Connector 4"/>
          <p:cNvCxnSpPr/>
          <p:nvPr/>
        </p:nvCxnSpPr>
        <p:spPr bwMode="auto">
          <a:xfrm>
            <a:off x="2677886" y="3429000"/>
            <a:ext cx="1881414" cy="1588"/>
          </a:xfrm>
          <a:prstGeom prst="straightConnector1">
            <a:avLst/>
          </a:prstGeom>
          <a:solidFill>
            <a:srgbClr val="FF0000"/>
          </a:solidFill>
          <a:ln w="38100" cap="flat" cmpd="sng" algn="ctr">
            <a:solidFill>
              <a:schemeClr val="bg1"/>
            </a:solidFill>
            <a:prstDash val="solid"/>
            <a:round/>
            <a:headEnd type="none" w="med" len="med"/>
            <a:tailEnd type="arrow" w="med" len="med"/>
          </a:ln>
          <a:effectLst>
            <a:outerShdw blurRad="50800" dist="38100" dir="5400000" algn="t" rotWithShape="0">
              <a:prstClr val="black">
                <a:alpha val="40000"/>
              </a:prstClr>
            </a:outerShdw>
          </a:effectLst>
        </p:spPr>
      </p:cxnSp>
      <p:cxnSp>
        <p:nvCxnSpPr>
          <p:cNvPr id="6" name="Straight Arrow Connector 5"/>
          <p:cNvCxnSpPr/>
          <p:nvPr/>
        </p:nvCxnSpPr>
        <p:spPr bwMode="auto">
          <a:xfrm rot="16200000" flipH="1">
            <a:off x="1517656" y="4611007"/>
            <a:ext cx="1828792" cy="488041"/>
          </a:xfrm>
          <a:prstGeom prst="straightConnector1">
            <a:avLst/>
          </a:prstGeom>
          <a:solidFill>
            <a:srgbClr val="FF0000"/>
          </a:solidFill>
          <a:ln w="38100" cap="flat" cmpd="sng" algn="ctr">
            <a:solidFill>
              <a:schemeClr val="bg1"/>
            </a:solidFill>
            <a:prstDash val="solid"/>
            <a:round/>
            <a:headEnd type="none" w="med" len="med"/>
            <a:tailEnd type="arrow" w="med" len="med"/>
          </a:ln>
          <a:effectLst>
            <a:outerShdw blurRad="50800" dist="38100" dir="5400000" algn="t" rotWithShape="0">
              <a:prstClr val="black">
                <a:alpha val="40000"/>
              </a:prstClr>
            </a:outerShdw>
          </a:effectLst>
        </p:spPr>
      </p:cxn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9458" name="TextBox 4"/>
          <p:cNvSpPr txBox="1">
            <a:spLocks noChangeArrowheads="1"/>
          </p:cNvSpPr>
          <p:nvPr/>
        </p:nvSpPr>
        <p:spPr bwMode="auto">
          <a:xfrm>
            <a:off x="2089150" y="1676400"/>
            <a:ext cx="4965700" cy="5029200"/>
          </a:xfrm>
          <a:prstGeom prst="rect">
            <a:avLst/>
          </a:prstGeom>
          <a:noFill/>
          <a:ln w="9525">
            <a:noFill/>
            <a:miter lim="800000"/>
            <a:headEnd/>
            <a:tailEnd/>
          </a:ln>
        </p:spPr>
        <p:txBody>
          <a:bodyPr>
            <a:spAutoFit/>
          </a:bodyPr>
          <a:lstStyle/>
          <a:p>
            <a:pPr algn="l"/>
            <a:r>
              <a:rPr lang="en-US" sz="3200">
                <a:solidFill>
                  <a:schemeClr val="tx1"/>
                </a:solidFill>
              </a:rPr>
              <a:t>Collision Orogeny</a:t>
            </a:r>
          </a:p>
          <a:p>
            <a:pPr algn="l"/>
            <a:r>
              <a:rPr lang="en-US" sz="3200">
                <a:solidFill>
                  <a:schemeClr val="tx1"/>
                </a:solidFill>
              </a:rPr>
              <a:t>Peneplanation</a:t>
            </a:r>
          </a:p>
          <a:p>
            <a:pPr algn="l"/>
            <a:r>
              <a:rPr lang="en-US" sz="3200">
                <a:solidFill>
                  <a:schemeClr val="tx1"/>
                </a:solidFill>
              </a:rPr>
              <a:t>Rifting</a:t>
            </a:r>
          </a:p>
          <a:p>
            <a:pPr algn="l"/>
            <a:r>
              <a:rPr lang="en-US" sz="3200">
                <a:solidFill>
                  <a:schemeClr val="tx1"/>
                </a:solidFill>
              </a:rPr>
              <a:t>DCM Sedimentation</a:t>
            </a:r>
          </a:p>
          <a:p>
            <a:pPr algn="l"/>
            <a:r>
              <a:rPr lang="en-US" sz="3200">
                <a:solidFill>
                  <a:schemeClr val="tx1"/>
                </a:solidFill>
              </a:rPr>
              <a:t>Subduction Orogeny</a:t>
            </a:r>
          </a:p>
          <a:p>
            <a:pPr algn="l"/>
            <a:r>
              <a:rPr lang="en-US" sz="3200">
                <a:solidFill>
                  <a:schemeClr val="tx1"/>
                </a:solidFill>
              </a:rPr>
              <a:t>    +/- Terrane Accretion</a:t>
            </a:r>
          </a:p>
          <a:p>
            <a:pPr algn="l"/>
            <a:r>
              <a:rPr lang="en-US" sz="3200">
                <a:solidFill>
                  <a:schemeClr val="tx1"/>
                </a:solidFill>
              </a:rPr>
              <a:t>Collision Orogeny</a:t>
            </a:r>
          </a:p>
          <a:p>
            <a:pPr algn="l"/>
            <a:r>
              <a:rPr lang="en-US" sz="3200">
                <a:solidFill>
                  <a:schemeClr val="tx1"/>
                </a:solidFill>
              </a:rPr>
              <a:t>Peneplanation</a:t>
            </a:r>
          </a:p>
          <a:p>
            <a:pPr algn="l"/>
            <a:r>
              <a:rPr lang="en-US" sz="3200">
                <a:solidFill>
                  <a:schemeClr val="tx1"/>
                </a:solidFill>
              </a:rPr>
              <a:t>Rifting</a:t>
            </a:r>
          </a:p>
          <a:p>
            <a:pPr algn="l"/>
            <a:r>
              <a:rPr lang="en-US" sz="3200">
                <a:solidFill>
                  <a:schemeClr val="tx1"/>
                </a:solidFill>
              </a:rPr>
              <a:t>DCM Sedimentation</a:t>
            </a:r>
          </a:p>
        </p:txBody>
      </p:sp>
      <p:sp>
        <p:nvSpPr>
          <p:cNvPr id="19459" name="Left Brace 5"/>
          <p:cNvSpPr>
            <a:spLocks/>
          </p:cNvSpPr>
          <p:nvPr/>
        </p:nvSpPr>
        <p:spPr bwMode="auto">
          <a:xfrm>
            <a:off x="1651000" y="2711450"/>
            <a:ext cx="368300" cy="939800"/>
          </a:xfrm>
          <a:prstGeom prst="leftBrace">
            <a:avLst>
              <a:gd name="adj1" fmla="val 36043"/>
              <a:gd name="adj2" fmla="val 50000"/>
            </a:avLst>
          </a:prstGeom>
          <a:noFill/>
          <a:ln w="50800" cap="sq" algn="ctr">
            <a:solidFill>
              <a:srgbClr val="FF0000"/>
            </a:solidFill>
            <a:round/>
            <a:headEnd/>
            <a:tailEnd/>
          </a:ln>
        </p:spPr>
        <p:txBody>
          <a:bodyPr/>
          <a:lstStyle/>
          <a:p>
            <a:endParaRPr lang="en-US"/>
          </a:p>
        </p:txBody>
      </p:sp>
      <p:sp>
        <p:nvSpPr>
          <p:cNvPr id="19460" name="TextBox 6"/>
          <p:cNvSpPr txBox="1">
            <a:spLocks noChangeArrowheads="1"/>
          </p:cNvSpPr>
          <p:nvPr/>
        </p:nvSpPr>
        <p:spPr bwMode="auto">
          <a:xfrm>
            <a:off x="-114300" y="2901950"/>
            <a:ext cx="1879600" cy="523875"/>
          </a:xfrm>
          <a:prstGeom prst="rect">
            <a:avLst/>
          </a:prstGeom>
          <a:noFill/>
          <a:ln w="9525">
            <a:noFill/>
            <a:miter lim="800000"/>
            <a:headEnd/>
            <a:tailEnd/>
          </a:ln>
        </p:spPr>
        <p:txBody>
          <a:bodyPr>
            <a:spAutoFit/>
          </a:bodyPr>
          <a:lstStyle/>
          <a:p>
            <a:r>
              <a:rPr lang="en-US">
                <a:solidFill>
                  <a:srgbClr val="002060"/>
                </a:solidFill>
              </a:rPr>
              <a:t>Opening</a:t>
            </a:r>
          </a:p>
        </p:txBody>
      </p:sp>
      <p:sp>
        <p:nvSpPr>
          <p:cNvPr id="19461" name="Left Brace 7"/>
          <p:cNvSpPr>
            <a:spLocks/>
          </p:cNvSpPr>
          <p:nvPr/>
        </p:nvSpPr>
        <p:spPr bwMode="auto">
          <a:xfrm>
            <a:off x="1663700" y="3778250"/>
            <a:ext cx="368300" cy="1765300"/>
          </a:xfrm>
          <a:prstGeom prst="leftBrace">
            <a:avLst>
              <a:gd name="adj1" fmla="val 36037"/>
              <a:gd name="adj2" fmla="val 50000"/>
            </a:avLst>
          </a:prstGeom>
          <a:noFill/>
          <a:ln w="50800" cap="sq" algn="ctr">
            <a:solidFill>
              <a:srgbClr val="FF0000"/>
            </a:solidFill>
            <a:round/>
            <a:headEnd/>
            <a:tailEnd/>
          </a:ln>
        </p:spPr>
        <p:txBody>
          <a:bodyPr/>
          <a:lstStyle/>
          <a:p>
            <a:endParaRPr lang="en-US"/>
          </a:p>
        </p:txBody>
      </p:sp>
      <p:sp>
        <p:nvSpPr>
          <p:cNvPr id="19462" name="TextBox 8"/>
          <p:cNvSpPr txBox="1">
            <a:spLocks noChangeArrowheads="1"/>
          </p:cNvSpPr>
          <p:nvPr/>
        </p:nvSpPr>
        <p:spPr bwMode="auto">
          <a:xfrm>
            <a:off x="76200" y="4387850"/>
            <a:ext cx="1524000" cy="523875"/>
          </a:xfrm>
          <a:prstGeom prst="rect">
            <a:avLst/>
          </a:prstGeom>
          <a:noFill/>
          <a:ln w="9525">
            <a:noFill/>
            <a:miter lim="800000"/>
            <a:headEnd/>
            <a:tailEnd/>
          </a:ln>
        </p:spPr>
        <p:txBody>
          <a:bodyPr>
            <a:spAutoFit/>
          </a:bodyPr>
          <a:lstStyle/>
          <a:p>
            <a:r>
              <a:rPr lang="en-US">
                <a:solidFill>
                  <a:srgbClr val="002060"/>
                </a:solidFill>
              </a:rPr>
              <a:t>Closing  </a:t>
            </a:r>
          </a:p>
        </p:txBody>
      </p:sp>
      <p:sp>
        <p:nvSpPr>
          <p:cNvPr id="19463" name="Left Brace 9"/>
          <p:cNvSpPr>
            <a:spLocks/>
          </p:cNvSpPr>
          <p:nvPr/>
        </p:nvSpPr>
        <p:spPr bwMode="auto">
          <a:xfrm>
            <a:off x="1638300" y="869950"/>
            <a:ext cx="368300" cy="1765300"/>
          </a:xfrm>
          <a:prstGeom prst="leftBrace">
            <a:avLst>
              <a:gd name="adj1" fmla="val 36037"/>
              <a:gd name="adj2" fmla="val 50000"/>
            </a:avLst>
          </a:prstGeom>
          <a:noFill/>
          <a:ln w="50800" cap="sq" algn="ctr">
            <a:solidFill>
              <a:srgbClr val="FF0000"/>
            </a:solidFill>
            <a:round/>
            <a:headEnd/>
            <a:tailEnd/>
          </a:ln>
        </p:spPr>
        <p:txBody>
          <a:bodyPr/>
          <a:lstStyle/>
          <a:p>
            <a:endParaRPr lang="en-US"/>
          </a:p>
        </p:txBody>
      </p:sp>
      <p:sp>
        <p:nvSpPr>
          <p:cNvPr id="19464" name="TextBox 10"/>
          <p:cNvSpPr txBox="1">
            <a:spLocks noChangeArrowheads="1"/>
          </p:cNvSpPr>
          <p:nvPr/>
        </p:nvSpPr>
        <p:spPr bwMode="auto">
          <a:xfrm>
            <a:off x="50800" y="1479550"/>
            <a:ext cx="1524000" cy="523875"/>
          </a:xfrm>
          <a:prstGeom prst="rect">
            <a:avLst/>
          </a:prstGeom>
          <a:noFill/>
          <a:ln w="9525">
            <a:noFill/>
            <a:miter lim="800000"/>
            <a:headEnd/>
            <a:tailEnd/>
          </a:ln>
        </p:spPr>
        <p:txBody>
          <a:bodyPr>
            <a:spAutoFit/>
          </a:bodyPr>
          <a:lstStyle/>
          <a:p>
            <a:r>
              <a:rPr lang="en-US">
                <a:solidFill>
                  <a:srgbClr val="002060"/>
                </a:solidFill>
              </a:rPr>
              <a:t>Closing  </a:t>
            </a:r>
          </a:p>
        </p:txBody>
      </p:sp>
      <p:sp>
        <p:nvSpPr>
          <p:cNvPr id="19465" name="Left Brace 11"/>
          <p:cNvSpPr>
            <a:spLocks/>
          </p:cNvSpPr>
          <p:nvPr/>
        </p:nvSpPr>
        <p:spPr bwMode="auto">
          <a:xfrm>
            <a:off x="1663700" y="5657850"/>
            <a:ext cx="368300" cy="939800"/>
          </a:xfrm>
          <a:prstGeom prst="leftBrace">
            <a:avLst>
              <a:gd name="adj1" fmla="val 36043"/>
              <a:gd name="adj2" fmla="val 50000"/>
            </a:avLst>
          </a:prstGeom>
          <a:noFill/>
          <a:ln w="50800" cap="sq" algn="ctr">
            <a:solidFill>
              <a:srgbClr val="FF0000"/>
            </a:solidFill>
            <a:round/>
            <a:headEnd/>
            <a:tailEnd/>
          </a:ln>
        </p:spPr>
        <p:txBody>
          <a:bodyPr/>
          <a:lstStyle/>
          <a:p>
            <a:endParaRPr lang="en-US"/>
          </a:p>
        </p:txBody>
      </p:sp>
      <p:sp>
        <p:nvSpPr>
          <p:cNvPr id="19466" name="TextBox 12"/>
          <p:cNvSpPr txBox="1">
            <a:spLocks noChangeArrowheads="1"/>
          </p:cNvSpPr>
          <p:nvPr/>
        </p:nvSpPr>
        <p:spPr bwMode="auto">
          <a:xfrm>
            <a:off x="-101600" y="5848350"/>
            <a:ext cx="1879600" cy="523875"/>
          </a:xfrm>
          <a:prstGeom prst="rect">
            <a:avLst/>
          </a:prstGeom>
          <a:noFill/>
          <a:ln w="9525">
            <a:noFill/>
            <a:miter lim="800000"/>
            <a:headEnd/>
            <a:tailEnd/>
          </a:ln>
        </p:spPr>
        <p:txBody>
          <a:bodyPr>
            <a:spAutoFit/>
          </a:bodyPr>
          <a:lstStyle/>
          <a:p>
            <a:r>
              <a:rPr lang="en-US">
                <a:solidFill>
                  <a:srgbClr val="002060"/>
                </a:solidFill>
              </a:rPr>
              <a:t>Opening</a:t>
            </a:r>
          </a:p>
        </p:txBody>
      </p:sp>
      <p:sp>
        <p:nvSpPr>
          <p:cNvPr id="14" name="TextBox 13"/>
          <p:cNvSpPr txBox="1"/>
          <p:nvPr/>
        </p:nvSpPr>
        <p:spPr>
          <a:xfrm rot="2263396">
            <a:off x="7278995" y="930753"/>
            <a:ext cx="2400300" cy="523220"/>
          </a:xfrm>
          <a:prstGeom prst="rect">
            <a:avLst/>
          </a:prstGeom>
          <a:noFill/>
        </p:spPr>
        <p:txBody>
          <a:bodyPr>
            <a:spAutoFit/>
          </a:bodyPr>
          <a:lstStyle/>
          <a:p>
            <a:pPr>
              <a:defRPr/>
            </a:pPr>
            <a:r>
              <a:rPr lang="en-US" dirty="0">
                <a:ln>
                  <a:solidFill>
                    <a:schemeClr val="tx1"/>
                  </a:solidFill>
                </a:ln>
                <a:solidFill>
                  <a:srgbClr val="FFC000"/>
                </a:solidFill>
                <a:effectLst>
                  <a:outerShdw blurRad="38100" dist="38100" dir="2700000" algn="tl">
                    <a:srgbClr val="000000">
                      <a:alpha val="43137"/>
                    </a:srgbClr>
                  </a:outerShdw>
                </a:effectLst>
              </a:rPr>
              <a:t>Acadia</a:t>
            </a:r>
          </a:p>
        </p:txBody>
      </p:sp>
      <p:sp>
        <p:nvSpPr>
          <p:cNvPr id="15" name="TextBox 14"/>
          <p:cNvSpPr txBox="1"/>
          <p:nvPr/>
        </p:nvSpPr>
        <p:spPr>
          <a:xfrm rot="2302119">
            <a:off x="4779994" y="612257"/>
            <a:ext cx="2400300" cy="523220"/>
          </a:xfrm>
          <a:prstGeom prst="rect">
            <a:avLst/>
          </a:prstGeom>
          <a:noFill/>
        </p:spPr>
        <p:txBody>
          <a:bodyPr>
            <a:spAutoFit/>
          </a:bodyPr>
          <a:lstStyle/>
          <a:p>
            <a:pPr>
              <a:defRPr/>
            </a:pPr>
            <a:r>
              <a:rPr lang="en-US" dirty="0">
                <a:ln w="3175">
                  <a:solidFill>
                    <a:schemeClr val="tx1"/>
                  </a:solidFill>
                </a:ln>
                <a:solidFill>
                  <a:srgbClr val="00B050"/>
                </a:solidFill>
                <a:effectLst>
                  <a:outerShdw blurRad="38100" dist="38100" dir="2700000" algn="tl">
                    <a:srgbClr val="000000">
                      <a:alpha val="43137"/>
                    </a:srgbClr>
                  </a:outerShdw>
                </a:effectLst>
              </a:rPr>
              <a:t>Shenandoah</a:t>
            </a:r>
          </a:p>
        </p:txBody>
      </p:sp>
      <p:sp>
        <p:nvSpPr>
          <p:cNvPr id="16" name="TextBox 15"/>
          <p:cNvSpPr txBox="1"/>
          <p:nvPr/>
        </p:nvSpPr>
        <p:spPr>
          <a:xfrm rot="2262561">
            <a:off x="5635342" y="567356"/>
            <a:ext cx="2781300" cy="523220"/>
          </a:xfrm>
          <a:prstGeom prst="rect">
            <a:avLst/>
          </a:prstGeom>
          <a:noFill/>
        </p:spPr>
        <p:txBody>
          <a:bodyPr>
            <a:spAutoFit/>
          </a:bodyPr>
          <a:lstStyle/>
          <a:p>
            <a:pPr>
              <a:defRPr/>
            </a:pPr>
            <a:r>
              <a:rPr lang="en-US" dirty="0">
                <a:ln>
                  <a:solidFill>
                    <a:schemeClr val="tx1"/>
                  </a:solidFill>
                </a:ln>
                <a:solidFill>
                  <a:srgbClr val="92D050"/>
                </a:solidFill>
                <a:effectLst>
                  <a:outerShdw blurRad="38100" dist="38100" dir="2700000" algn="tl">
                    <a:srgbClr val="000000">
                      <a:alpha val="43137"/>
                    </a:srgbClr>
                  </a:outerShdw>
                </a:effectLst>
              </a:rPr>
              <a:t>Great Smokey</a:t>
            </a:r>
          </a:p>
        </p:txBody>
      </p:sp>
      <p:sp>
        <p:nvSpPr>
          <p:cNvPr id="17" name="5-Point Star 16"/>
          <p:cNvSpPr/>
          <p:nvPr/>
        </p:nvSpPr>
        <p:spPr bwMode="auto">
          <a:xfrm>
            <a:off x="6705600" y="1676400"/>
            <a:ext cx="381000" cy="381000"/>
          </a:xfrm>
          <a:prstGeom prst="star5">
            <a:avLst/>
          </a:prstGeom>
          <a:solidFill>
            <a:srgbClr val="00B05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18" name="5-Point Star 17"/>
          <p:cNvSpPr/>
          <p:nvPr/>
        </p:nvSpPr>
        <p:spPr bwMode="auto">
          <a:xfrm>
            <a:off x="7823200" y="1828800"/>
            <a:ext cx="228600" cy="228600"/>
          </a:xfrm>
          <a:prstGeom prst="star5">
            <a:avLst/>
          </a:prstGeom>
          <a:solidFill>
            <a:srgbClr val="92D05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19" name="5-Point Star 18"/>
          <p:cNvSpPr/>
          <p:nvPr/>
        </p:nvSpPr>
        <p:spPr bwMode="auto">
          <a:xfrm>
            <a:off x="6781800" y="2336800"/>
            <a:ext cx="228600" cy="228600"/>
          </a:xfrm>
          <a:prstGeom prst="star5">
            <a:avLst/>
          </a:prstGeom>
          <a:solidFill>
            <a:srgbClr val="00B05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21" name="5-Point Star 20"/>
          <p:cNvSpPr/>
          <p:nvPr/>
        </p:nvSpPr>
        <p:spPr bwMode="auto">
          <a:xfrm>
            <a:off x="7899400" y="2451100"/>
            <a:ext cx="76200" cy="76200"/>
          </a:xfrm>
          <a:prstGeom prst="star5">
            <a:avLst/>
          </a:prstGeom>
          <a:solidFill>
            <a:srgbClr val="92D05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22" name="5-Point Star 21"/>
          <p:cNvSpPr/>
          <p:nvPr/>
        </p:nvSpPr>
        <p:spPr bwMode="auto">
          <a:xfrm>
            <a:off x="7747000" y="3257550"/>
            <a:ext cx="381000" cy="342900"/>
          </a:xfrm>
          <a:prstGeom prst="star5">
            <a:avLst/>
          </a:prstGeom>
          <a:solidFill>
            <a:srgbClr val="92D05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23" name="5-Point Star 22"/>
          <p:cNvSpPr/>
          <p:nvPr/>
        </p:nvSpPr>
        <p:spPr bwMode="auto">
          <a:xfrm>
            <a:off x="8610600" y="3784600"/>
            <a:ext cx="381000" cy="381000"/>
          </a:xfrm>
          <a:prstGeom prst="star5">
            <a:avLst/>
          </a:prstGeom>
          <a:solidFill>
            <a:srgbClr val="FFC00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24" name="5-Point Star 23"/>
          <p:cNvSpPr/>
          <p:nvPr/>
        </p:nvSpPr>
        <p:spPr bwMode="auto">
          <a:xfrm>
            <a:off x="7747000" y="2743200"/>
            <a:ext cx="381000" cy="342900"/>
          </a:xfrm>
          <a:prstGeom prst="star5">
            <a:avLst/>
          </a:prstGeom>
          <a:solidFill>
            <a:srgbClr val="92D05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25" name="5-Point Star 24"/>
          <p:cNvSpPr/>
          <p:nvPr/>
        </p:nvSpPr>
        <p:spPr bwMode="auto">
          <a:xfrm>
            <a:off x="7747000" y="4762500"/>
            <a:ext cx="381000" cy="342900"/>
          </a:xfrm>
          <a:prstGeom prst="star5">
            <a:avLst/>
          </a:prstGeom>
          <a:solidFill>
            <a:srgbClr val="92D05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26" name="5-Point Star 25"/>
          <p:cNvSpPr/>
          <p:nvPr/>
        </p:nvSpPr>
        <p:spPr bwMode="auto">
          <a:xfrm>
            <a:off x="7861300" y="5334000"/>
            <a:ext cx="152400" cy="152400"/>
          </a:xfrm>
          <a:prstGeom prst="star5">
            <a:avLst/>
          </a:prstGeom>
          <a:solidFill>
            <a:srgbClr val="92D05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27" name="5-Point Star 26"/>
          <p:cNvSpPr/>
          <p:nvPr/>
        </p:nvSpPr>
        <p:spPr bwMode="auto">
          <a:xfrm>
            <a:off x="8724900" y="5334000"/>
            <a:ext cx="152400" cy="152400"/>
          </a:xfrm>
          <a:prstGeom prst="star5">
            <a:avLst/>
          </a:prstGeom>
          <a:solidFill>
            <a:srgbClr val="FFC00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28" name="5-Point Star 27"/>
          <p:cNvSpPr/>
          <p:nvPr/>
        </p:nvSpPr>
        <p:spPr bwMode="auto">
          <a:xfrm>
            <a:off x="6819900" y="5334000"/>
            <a:ext cx="152400" cy="152400"/>
          </a:xfrm>
          <a:prstGeom prst="star5">
            <a:avLst/>
          </a:prstGeom>
          <a:solidFill>
            <a:srgbClr val="00B05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29" name="5-Point Star 28"/>
          <p:cNvSpPr/>
          <p:nvPr/>
        </p:nvSpPr>
        <p:spPr bwMode="auto">
          <a:xfrm>
            <a:off x="6819900" y="5867400"/>
            <a:ext cx="152400" cy="152400"/>
          </a:xfrm>
          <a:prstGeom prst="star5">
            <a:avLst/>
          </a:prstGeom>
          <a:solidFill>
            <a:srgbClr val="00B05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31" name="5-Point Star 30"/>
          <p:cNvSpPr/>
          <p:nvPr/>
        </p:nvSpPr>
        <p:spPr bwMode="auto">
          <a:xfrm>
            <a:off x="7899400" y="3962400"/>
            <a:ext cx="76200" cy="76200"/>
          </a:xfrm>
          <a:prstGeom prst="star5">
            <a:avLst/>
          </a:prstGeom>
          <a:solidFill>
            <a:srgbClr val="92D05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19483" name="8-Point Star 33"/>
          <p:cNvSpPr>
            <a:spLocks noChangeArrowheads="1"/>
          </p:cNvSpPr>
          <p:nvPr/>
        </p:nvSpPr>
        <p:spPr bwMode="auto">
          <a:xfrm>
            <a:off x="8636000" y="6426200"/>
            <a:ext cx="393700" cy="393700"/>
          </a:xfrm>
          <a:prstGeom prst="star8">
            <a:avLst>
              <a:gd name="adj" fmla="val 23222"/>
            </a:avLst>
          </a:prstGeom>
          <a:solidFill>
            <a:srgbClr val="FFC000"/>
          </a:solidFill>
          <a:ln w="15875" algn="ctr">
            <a:solidFill>
              <a:schemeClr val="tx1"/>
            </a:solidFill>
            <a:round/>
            <a:headEnd/>
            <a:tailEnd type="triangle" w="med" len="med"/>
          </a:ln>
        </p:spPr>
        <p:txBody>
          <a:bodyPr/>
          <a:lstStyle/>
          <a:p>
            <a:endParaRPr lang="en-US"/>
          </a:p>
        </p:txBody>
      </p:sp>
      <p:sp>
        <p:nvSpPr>
          <p:cNvPr id="30" name="5-Point Star 29"/>
          <p:cNvSpPr/>
          <p:nvPr/>
        </p:nvSpPr>
        <p:spPr bwMode="auto">
          <a:xfrm>
            <a:off x="6721475" y="2728913"/>
            <a:ext cx="395288" cy="336550"/>
          </a:xfrm>
          <a:prstGeom prst="star5">
            <a:avLst/>
          </a:prstGeom>
          <a:solidFill>
            <a:srgbClr val="00B05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32" name="5-Point Star 31"/>
          <p:cNvSpPr/>
          <p:nvPr/>
        </p:nvSpPr>
        <p:spPr bwMode="auto">
          <a:xfrm>
            <a:off x="6822440" y="4889500"/>
            <a:ext cx="149860" cy="165100"/>
          </a:xfrm>
          <a:prstGeom prst="star5">
            <a:avLst/>
          </a:prstGeom>
          <a:solidFill>
            <a:srgbClr val="00B05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33" name="5-Point Star 32"/>
          <p:cNvSpPr/>
          <p:nvPr/>
        </p:nvSpPr>
        <p:spPr bwMode="auto">
          <a:xfrm>
            <a:off x="8737600" y="4889500"/>
            <a:ext cx="177800" cy="203200"/>
          </a:xfrm>
          <a:prstGeom prst="star5">
            <a:avLst/>
          </a:prstGeom>
          <a:solidFill>
            <a:srgbClr val="FFC00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g 1"/>
          <p:cNvPicPr>
            <a:picLocks noChangeAspect="1" noChangeArrowheads="1"/>
          </p:cNvPicPr>
          <p:nvPr/>
        </p:nvPicPr>
        <p:blipFill>
          <a:blip r:embed="rId3"/>
          <a:srcRect/>
          <a:stretch>
            <a:fillRect/>
          </a:stretch>
        </p:blipFill>
        <p:spPr bwMode="auto">
          <a:xfrm>
            <a:off x="-65312" y="0"/>
            <a:ext cx="9209312" cy="6858000"/>
          </a:xfrm>
          <a:prstGeom prst="rect">
            <a:avLst/>
          </a:prstGeom>
          <a:noFill/>
        </p:spPr>
      </p:pic>
      <p:sp>
        <p:nvSpPr>
          <p:cNvPr id="3" name="TextBox 2"/>
          <p:cNvSpPr txBox="1"/>
          <p:nvPr/>
        </p:nvSpPr>
        <p:spPr>
          <a:xfrm>
            <a:off x="5880100" y="2905780"/>
            <a:ext cx="2463800" cy="523220"/>
          </a:xfrm>
          <a:prstGeom prst="rect">
            <a:avLst/>
          </a:prstGeom>
          <a:noFill/>
        </p:spPr>
        <p:txBody>
          <a:bodyPr wrap="square" rtlCol="0">
            <a:spAutoFit/>
          </a:bodyPr>
          <a:lstStyle/>
          <a:p>
            <a:r>
              <a:rPr lang="en-US" dirty="0" smtClean="0">
                <a:solidFill>
                  <a:srgbClr val="FF0000"/>
                </a:solidFill>
                <a:effectLst>
                  <a:outerShdw blurRad="38100" dist="38100" dir="2700000" algn="tl">
                    <a:srgbClr val="000000">
                      <a:alpha val="43137"/>
                    </a:srgbClr>
                  </a:outerShdw>
                </a:effectLst>
              </a:rPr>
              <a:t>Mauritanide</a:t>
            </a:r>
            <a:endParaRPr lang="en-US" dirty="0">
              <a:solidFill>
                <a:srgbClr val="FF0000"/>
              </a:solidFill>
              <a:effectLst>
                <a:outerShdw blurRad="38100" dist="38100" dir="2700000" algn="tl">
                  <a:srgbClr val="000000">
                    <a:alpha val="43137"/>
                  </a:srgbClr>
                </a:outerShdw>
              </a:effectLst>
            </a:endParaRPr>
          </a:p>
        </p:txBody>
      </p:sp>
      <p:sp>
        <p:nvSpPr>
          <p:cNvPr id="4" name="TextBox 3"/>
          <p:cNvSpPr txBox="1"/>
          <p:nvPr/>
        </p:nvSpPr>
        <p:spPr>
          <a:xfrm>
            <a:off x="939800" y="3167390"/>
            <a:ext cx="2298700" cy="523220"/>
          </a:xfrm>
          <a:prstGeom prst="rect">
            <a:avLst/>
          </a:prstGeom>
          <a:noFill/>
        </p:spPr>
        <p:txBody>
          <a:bodyPr wrap="square" rtlCol="0">
            <a:spAutoFit/>
          </a:bodyPr>
          <a:lstStyle/>
          <a:p>
            <a:r>
              <a:rPr lang="en-US" dirty="0" smtClean="0">
                <a:solidFill>
                  <a:srgbClr val="FF0000"/>
                </a:solidFill>
                <a:effectLst>
                  <a:outerShdw blurRad="38100" dist="38100" dir="2700000" algn="tl">
                    <a:srgbClr val="000000">
                      <a:alpha val="43137"/>
                    </a:srgbClr>
                  </a:outerShdw>
                </a:effectLst>
              </a:rPr>
              <a:t>Ouachita</a:t>
            </a:r>
            <a:endParaRPr lang="en-US" dirty="0">
              <a:solidFill>
                <a:srgbClr val="FF0000"/>
              </a:solidFill>
              <a:effectLst>
                <a:outerShdw blurRad="38100" dist="38100" dir="2700000" algn="tl">
                  <a:srgbClr val="000000">
                    <a:alpha val="43137"/>
                  </a:srgbClr>
                </a:outerShdw>
              </a:effectLst>
            </a:endParaRPr>
          </a:p>
        </p:txBody>
      </p:sp>
      <p:sp>
        <p:nvSpPr>
          <p:cNvPr id="5" name="TextBox 4"/>
          <p:cNvSpPr txBox="1"/>
          <p:nvPr/>
        </p:nvSpPr>
        <p:spPr>
          <a:xfrm>
            <a:off x="6197600" y="1676400"/>
            <a:ext cx="2400300" cy="523220"/>
          </a:xfrm>
          <a:prstGeom prst="rect">
            <a:avLst/>
          </a:prstGeom>
          <a:noFill/>
        </p:spPr>
        <p:txBody>
          <a:bodyPr wrap="square" rtlCol="0">
            <a:spAutoFit/>
          </a:bodyPr>
          <a:lstStyle/>
          <a:p>
            <a:r>
              <a:rPr lang="en-US" dirty="0" smtClean="0">
                <a:solidFill>
                  <a:srgbClr val="FF0000"/>
                </a:solidFill>
                <a:effectLst>
                  <a:outerShdw blurRad="38100" dist="38100" dir="2700000" algn="tl">
                    <a:srgbClr val="000000">
                      <a:alpha val="43137"/>
                    </a:srgbClr>
                  </a:outerShdw>
                </a:effectLst>
              </a:rPr>
              <a:t>Hercynian</a:t>
            </a:r>
            <a:endParaRPr lang="en-US" dirty="0">
              <a:solidFill>
                <a:srgbClr val="FF0000"/>
              </a:solidFill>
              <a:effectLst>
                <a:outerShdw blurRad="38100" dist="38100" dir="2700000" algn="tl">
                  <a:srgbClr val="000000">
                    <a:alpha val="43137"/>
                  </a:srgbClr>
                </a:outerShdw>
              </a:effectLst>
            </a:endParaRPr>
          </a:p>
        </p:txBody>
      </p:sp>
      <p:sp>
        <p:nvSpPr>
          <p:cNvPr id="6" name="TextBox 5"/>
          <p:cNvSpPr txBox="1"/>
          <p:nvPr/>
        </p:nvSpPr>
        <p:spPr>
          <a:xfrm>
            <a:off x="368300" y="1562100"/>
            <a:ext cx="2857500" cy="523220"/>
          </a:xfrm>
          <a:prstGeom prst="rect">
            <a:avLst/>
          </a:prstGeom>
          <a:noFill/>
        </p:spPr>
        <p:txBody>
          <a:bodyPr wrap="square" rtlCol="0">
            <a:spAutoFit/>
          </a:bodyPr>
          <a:lstStyle/>
          <a:p>
            <a:r>
              <a:rPr lang="en-US" dirty="0" smtClean="0">
                <a:solidFill>
                  <a:srgbClr val="FF0000"/>
                </a:solidFill>
                <a:effectLst>
                  <a:outerShdw blurRad="38100" dist="38100" dir="2700000" algn="tl">
                    <a:srgbClr val="000000">
                      <a:alpha val="43137"/>
                    </a:srgbClr>
                  </a:outerShdw>
                </a:effectLst>
              </a:rPr>
              <a:t>Alleghenian</a:t>
            </a:r>
            <a:endParaRPr lang="en-US" dirty="0">
              <a:solidFill>
                <a:srgbClr val="FF0000"/>
              </a:solidFill>
              <a:effectLst>
                <a:outerShdw blurRad="38100" dist="38100" dir="2700000" algn="tl">
                  <a:srgbClr val="000000">
                    <a:alpha val="43137"/>
                  </a:srgbClr>
                </a:outerShdw>
              </a:effectLst>
            </a:endParaRPr>
          </a:p>
        </p:txBody>
      </p:sp>
      <p:cxnSp>
        <p:nvCxnSpPr>
          <p:cNvPr id="7" name="Straight Arrow Connector 6"/>
          <p:cNvCxnSpPr>
            <a:cxnSpLocks noChangeShapeType="1"/>
          </p:cNvCxnSpPr>
          <p:nvPr/>
        </p:nvCxnSpPr>
        <p:spPr bwMode="auto">
          <a:xfrm rot="10800000">
            <a:off x="4305300" y="2540000"/>
            <a:ext cx="1739900" cy="647700"/>
          </a:xfrm>
          <a:prstGeom prst="straightConnector1">
            <a:avLst/>
          </a:prstGeom>
          <a:noFill/>
          <a:ln w="38100" algn="ctr">
            <a:solidFill>
              <a:srgbClr val="FF0000"/>
            </a:solidFill>
            <a:round/>
            <a:headEnd/>
            <a:tailEnd type="arrow" w="med" len="med"/>
          </a:ln>
          <a:effectLst>
            <a:outerShdw blurRad="50800" dist="38100" dir="5400000" algn="t" rotWithShape="0">
              <a:prstClr val="black">
                <a:alpha val="40000"/>
              </a:prstClr>
            </a:outerShdw>
          </a:effectLst>
        </p:spPr>
      </p:cxnSp>
      <p:cxnSp>
        <p:nvCxnSpPr>
          <p:cNvPr id="8" name="Straight Arrow Connector 7"/>
          <p:cNvCxnSpPr>
            <a:cxnSpLocks noChangeShapeType="1"/>
          </p:cNvCxnSpPr>
          <p:nvPr/>
        </p:nvCxnSpPr>
        <p:spPr bwMode="auto">
          <a:xfrm rot="10800000" flipV="1">
            <a:off x="4711700" y="1955800"/>
            <a:ext cx="1701800" cy="457200"/>
          </a:xfrm>
          <a:prstGeom prst="straightConnector1">
            <a:avLst/>
          </a:prstGeom>
          <a:noFill/>
          <a:ln w="38100" algn="ctr">
            <a:solidFill>
              <a:srgbClr val="FF0000"/>
            </a:solidFill>
            <a:round/>
            <a:headEnd/>
            <a:tailEnd type="arrow" w="med" len="med"/>
          </a:ln>
          <a:effectLst>
            <a:outerShdw blurRad="50800" dist="38100" dir="5400000" algn="t" rotWithShape="0">
              <a:prstClr val="black">
                <a:alpha val="40000"/>
              </a:prstClr>
            </a:outerShdw>
          </a:effectLst>
        </p:spPr>
      </p:cxnSp>
      <p:cxnSp>
        <p:nvCxnSpPr>
          <p:cNvPr id="11" name="Straight Arrow Connector 10"/>
          <p:cNvCxnSpPr>
            <a:cxnSpLocks noChangeShapeType="1"/>
          </p:cNvCxnSpPr>
          <p:nvPr/>
        </p:nvCxnSpPr>
        <p:spPr bwMode="auto">
          <a:xfrm>
            <a:off x="2908300" y="1828800"/>
            <a:ext cx="1295400" cy="635000"/>
          </a:xfrm>
          <a:prstGeom prst="straightConnector1">
            <a:avLst/>
          </a:prstGeom>
          <a:noFill/>
          <a:ln w="38100" algn="ctr">
            <a:solidFill>
              <a:srgbClr val="FF0000"/>
            </a:solidFill>
            <a:round/>
            <a:headEnd/>
            <a:tailEnd type="arrow" w="med" len="med"/>
          </a:ln>
          <a:effectLst>
            <a:outerShdw blurRad="50800" dist="38100" dir="5400000" algn="t" rotWithShape="0">
              <a:prstClr val="black">
                <a:alpha val="40000"/>
              </a:prstClr>
            </a:outerShdw>
          </a:effectLst>
        </p:spPr>
      </p:cxnSp>
      <p:cxnSp>
        <p:nvCxnSpPr>
          <p:cNvPr id="12" name="Straight Arrow Connector 11"/>
          <p:cNvCxnSpPr>
            <a:cxnSpLocks noChangeShapeType="1"/>
          </p:cNvCxnSpPr>
          <p:nvPr/>
        </p:nvCxnSpPr>
        <p:spPr bwMode="auto">
          <a:xfrm flipV="1">
            <a:off x="2933700" y="2692400"/>
            <a:ext cx="762000" cy="736600"/>
          </a:xfrm>
          <a:prstGeom prst="straightConnector1">
            <a:avLst/>
          </a:prstGeom>
          <a:noFill/>
          <a:ln w="38100" algn="ctr">
            <a:solidFill>
              <a:srgbClr val="FF0000"/>
            </a:solidFill>
            <a:round/>
            <a:headEnd/>
            <a:tailEnd type="arrow" w="med" len="med"/>
          </a:ln>
          <a:effectLst>
            <a:outerShdw blurRad="50800" dist="38100" dir="5400000" algn="t" rotWithShape="0">
              <a:prstClr val="black">
                <a:alpha val="40000"/>
              </a:prstClr>
            </a:outerShdw>
          </a:effectLst>
        </p:spPr>
      </p:cxn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farm2.static.flickr.com/1203/1129229193_fd083319ea_o.jpg"/>
          <p:cNvPicPr>
            <a:picLocks noChangeAspect="1" noChangeArrowheads="1"/>
          </p:cNvPicPr>
          <p:nvPr/>
        </p:nvPicPr>
        <p:blipFill>
          <a:blip r:embed="rId3"/>
          <a:srcRect/>
          <a:stretch>
            <a:fillRect/>
          </a:stretch>
        </p:blipFill>
        <p:spPr bwMode="auto">
          <a:xfrm>
            <a:off x="1028700" y="0"/>
            <a:ext cx="7086600" cy="6875771"/>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4" name="Picture 2" descr="Acadia 19NPS"/>
          <p:cNvPicPr>
            <a:picLocks noChangeAspect="1" noChangeArrowheads="1"/>
          </p:cNvPicPr>
          <p:nvPr/>
        </p:nvPicPr>
        <p:blipFill>
          <a:blip r:embed="rId3"/>
          <a:srcRect/>
          <a:stretch>
            <a:fillRect/>
          </a:stretch>
        </p:blipFill>
        <p:spPr bwMode="auto">
          <a:xfrm>
            <a:off x="0" y="862012"/>
            <a:ext cx="9144000" cy="5995988"/>
          </a:xfrm>
          <a:prstGeom prst="rect">
            <a:avLst/>
          </a:prstGeom>
          <a:noFill/>
          <a:ln w="9525">
            <a:noFill/>
            <a:miter lim="800000"/>
            <a:headEnd/>
            <a:tailEnd/>
          </a:ln>
        </p:spPr>
      </p:pic>
      <p:sp>
        <p:nvSpPr>
          <p:cNvPr id="238595" name="Text Box 3"/>
          <p:cNvSpPr txBox="1">
            <a:spLocks noChangeArrowheads="1"/>
          </p:cNvSpPr>
          <p:nvPr/>
        </p:nvSpPr>
        <p:spPr bwMode="auto">
          <a:xfrm>
            <a:off x="-12700" y="141514"/>
            <a:ext cx="9144000" cy="519113"/>
          </a:xfrm>
          <a:prstGeom prst="rect">
            <a:avLst/>
          </a:prstGeom>
          <a:noFill/>
          <a:ln w="19050">
            <a:noFill/>
            <a:miter lim="800000"/>
            <a:headEnd/>
            <a:tailEnd/>
          </a:ln>
        </p:spPr>
        <p:txBody>
          <a:bodyPr>
            <a:spAutoFit/>
          </a:bodyPr>
          <a:lstStyle/>
          <a:p>
            <a:pPr>
              <a:spcBef>
                <a:spcPct val="50000"/>
              </a:spcBef>
            </a:pPr>
            <a:r>
              <a:rPr lang="en-US" dirty="0"/>
              <a:t>Mount Desert Island – Acadia N.P.</a:t>
            </a:r>
          </a:p>
        </p:txBody>
      </p:sp>
      <p:sp>
        <p:nvSpPr>
          <p:cNvPr id="4" name="TextBox 3"/>
          <p:cNvSpPr txBox="1"/>
          <p:nvPr/>
        </p:nvSpPr>
        <p:spPr>
          <a:xfrm rot="21320869">
            <a:off x="4105740" y="3056649"/>
            <a:ext cx="5484586" cy="461665"/>
          </a:xfrm>
          <a:prstGeom prst="rect">
            <a:avLst/>
          </a:prstGeom>
          <a:noFill/>
        </p:spPr>
        <p:txBody>
          <a:bodyPr wrap="square" rtlCol="0">
            <a:spAutoFit/>
          </a:bodyPr>
          <a:lstStyle/>
          <a:p>
            <a:r>
              <a:rPr lang="en-US" sz="2400" dirty="0" smtClean="0">
                <a:effectLst>
                  <a:outerShdw blurRad="38100" dist="38100" dir="2700000" algn="tl">
                    <a:srgbClr val="000000">
                      <a:alpha val="43137"/>
                    </a:srgbClr>
                  </a:outerShdw>
                </a:effectLst>
              </a:rPr>
              <a:t>Granite of Cadillac Mountain</a:t>
            </a:r>
            <a:endParaRPr lang="en-US" sz="2400"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8" name="Picture 2" descr="Acadia 01NPS"/>
          <p:cNvPicPr>
            <a:picLocks noChangeAspect="1" noChangeArrowheads="1"/>
          </p:cNvPicPr>
          <p:nvPr/>
        </p:nvPicPr>
        <p:blipFill>
          <a:blip r:embed="rId3"/>
          <a:srcRect/>
          <a:stretch>
            <a:fillRect/>
          </a:stretch>
        </p:blipFill>
        <p:spPr bwMode="auto">
          <a:xfrm>
            <a:off x="0" y="755650"/>
            <a:ext cx="9144000" cy="6102350"/>
          </a:xfrm>
          <a:prstGeom prst="rect">
            <a:avLst/>
          </a:prstGeom>
          <a:noFill/>
          <a:ln w="9525">
            <a:noFill/>
            <a:miter lim="800000"/>
            <a:headEnd/>
            <a:tailEnd/>
          </a:ln>
        </p:spPr>
      </p:pic>
      <p:sp>
        <p:nvSpPr>
          <p:cNvPr id="239619" name="Text Box 3"/>
          <p:cNvSpPr txBox="1">
            <a:spLocks noChangeArrowheads="1"/>
          </p:cNvSpPr>
          <p:nvPr/>
        </p:nvSpPr>
        <p:spPr bwMode="auto">
          <a:xfrm>
            <a:off x="-12700" y="130628"/>
            <a:ext cx="9144000" cy="519113"/>
          </a:xfrm>
          <a:prstGeom prst="rect">
            <a:avLst/>
          </a:prstGeom>
          <a:noFill/>
          <a:ln w="19050">
            <a:noFill/>
            <a:miter lim="800000"/>
            <a:headEnd/>
            <a:tailEnd/>
          </a:ln>
        </p:spPr>
        <p:txBody>
          <a:bodyPr>
            <a:spAutoFit/>
          </a:bodyPr>
          <a:lstStyle/>
          <a:p>
            <a:pPr>
              <a:spcBef>
                <a:spcPct val="50000"/>
              </a:spcBef>
            </a:pPr>
            <a:r>
              <a:rPr lang="en-US" dirty="0"/>
              <a:t>“The Bubbles”    (Roches Moutonnees)</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2" name="Picture 2"/>
          <p:cNvPicPr>
            <a:picLocks noChangeAspect="1" noChangeArrowheads="1"/>
          </p:cNvPicPr>
          <p:nvPr/>
        </p:nvPicPr>
        <p:blipFill>
          <a:blip r:embed="rId3"/>
          <a:srcRect l="12500" t="29074" r="24956" b="38783"/>
          <a:stretch>
            <a:fillRect/>
          </a:stretch>
        </p:blipFill>
        <p:spPr bwMode="auto">
          <a:xfrm>
            <a:off x="-7938" y="1550988"/>
            <a:ext cx="9134476" cy="3756025"/>
          </a:xfrm>
          <a:prstGeom prst="rect">
            <a:avLst/>
          </a:prstGeom>
          <a:noFill/>
          <a:ln w="38100">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1" name="Rounded Rectangle 10"/>
          <p:cNvSpPr/>
          <p:nvPr/>
        </p:nvSpPr>
        <p:spPr bwMode="auto">
          <a:xfrm>
            <a:off x="707569" y="2699653"/>
            <a:ext cx="4495801" cy="734785"/>
          </a:xfrm>
          <a:prstGeom prst="roundRect">
            <a:avLst>
              <a:gd name="adj" fmla="val 10000"/>
            </a:avLst>
          </a:prstGeom>
          <a:solidFill>
            <a:srgbClr val="3333CC"/>
          </a:solidFill>
          <a:ln w="381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en-US" dirty="0" smtClean="0"/>
          </a:p>
        </p:txBody>
      </p:sp>
      <p:sp>
        <p:nvSpPr>
          <p:cNvPr id="13" name="TextBox 12"/>
          <p:cNvSpPr txBox="1"/>
          <p:nvPr/>
        </p:nvSpPr>
        <p:spPr>
          <a:xfrm>
            <a:off x="787401" y="3363684"/>
            <a:ext cx="3599542" cy="461665"/>
          </a:xfrm>
          <a:prstGeom prst="rect">
            <a:avLst/>
          </a:prstGeom>
          <a:noFill/>
        </p:spPr>
        <p:txBody>
          <a:bodyPr wrap="square" rtlCol="0">
            <a:spAutoFit/>
          </a:bodyPr>
          <a:lstStyle/>
          <a:p>
            <a:r>
              <a:rPr lang="en-US" sz="2400" dirty="0" smtClean="0">
                <a:effectLst>
                  <a:outerShdw blurRad="38100" dist="38100" dir="2700000" algn="tl">
                    <a:srgbClr val="000000">
                      <a:alpha val="43137"/>
                    </a:srgbClr>
                  </a:outerShdw>
                </a:effectLst>
              </a:rPr>
              <a:t>Oceanic lithosphere</a:t>
            </a:r>
          </a:p>
        </p:txBody>
      </p:sp>
      <p:sp>
        <p:nvSpPr>
          <p:cNvPr id="2" name="Rounded Rectangle 1"/>
          <p:cNvSpPr/>
          <p:nvPr/>
        </p:nvSpPr>
        <p:spPr bwMode="auto">
          <a:xfrm>
            <a:off x="711200" y="3428999"/>
            <a:ext cx="7696200" cy="2862943"/>
          </a:xfrm>
          <a:prstGeom prst="roundRect">
            <a:avLst>
              <a:gd name="adj" fmla="val 0"/>
            </a:avLst>
          </a:prstGeom>
          <a:solidFill>
            <a:srgbClr val="F9601B"/>
          </a:solidFill>
          <a:ln w="381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smtClean="0">
              <a:ln>
                <a:noFill/>
              </a:ln>
              <a:solidFill>
                <a:schemeClr val="bg1"/>
              </a:solidFill>
              <a:effectLst/>
              <a:latin typeface="Arial" charset="0"/>
            </a:endParaRPr>
          </a:p>
        </p:txBody>
      </p:sp>
      <p:sp>
        <p:nvSpPr>
          <p:cNvPr id="5" name="TextBox 4"/>
          <p:cNvSpPr txBox="1"/>
          <p:nvPr/>
        </p:nvSpPr>
        <p:spPr>
          <a:xfrm>
            <a:off x="2387600" y="4953001"/>
            <a:ext cx="4343400" cy="461665"/>
          </a:xfrm>
          <a:prstGeom prst="rect">
            <a:avLst/>
          </a:prstGeom>
          <a:noFill/>
        </p:spPr>
        <p:txBody>
          <a:bodyPr wrap="square" rtlCol="0">
            <a:spAutoFit/>
          </a:bodyPr>
          <a:lstStyle/>
          <a:p>
            <a:r>
              <a:rPr lang="en-US" sz="2400" dirty="0" smtClean="0">
                <a:effectLst>
                  <a:outerShdw blurRad="38100" dist="38100" dir="2700000" algn="tl">
                    <a:srgbClr val="000000">
                      <a:alpha val="43137"/>
                    </a:srgbClr>
                  </a:outerShdw>
                </a:effectLst>
              </a:rPr>
              <a:t>Asthenosphere</a:t>
            </a:r>
          </a:p>
        </p:txBody>
      </p:sp>
      <p:sp>
        <p:nvSpPr>
          <p:cNvPr id="10" name="Rounded Rectangle 9"/>
          <p:cNvSpPr/>
          <p:nvPr/>
        </p:nvSpPr>
        <p:spPr bwMode="auto">
          <a:xfrm>
            <a:off x="707570" y="3439883"/>
            <a:ext cx="3851730" cy="315686"/>
          </a:xfrm>
          <a:prstGeom prst="roundRect">
            <a:avLst>
              <a:gd name="adj" fmla="val 10000"/>
            </a:avLst>
          </a:prstGeom>
          <a:solidFill>
            <a:schemeClr val="tx1"/>
          </a:solidFill>
          <a:ln w="381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en-US" dirty="0" smtClean="0"/>
          </a:p>
        </p:txBody>
      </p:sp>
      <p:sp>
        <p:nvSpPr>
          <p:cNvPr id="9" name="Rounded Rectangle 8"/>
          <p:cNvSpPr/>
          <p:nvPr/>
        </p:nvSpPr>
        <p:spPr bwMode="auto">
          <a:xfrm>
            <a:off x="4310743" y="2612570"/>
            <a:ext cx="4093028" cy="1741711"/>
          </a:xfrm>
          <a:prstGeom prst="roundRect">
            <a:avLst>
              <a:gd name="adj" fmla="val 50000"/>
            </a:avLst>
          </a:prstGeom>
          <a:solidFill>
            <a:srgbClr val="824100"/>
          </a:solidFill>
          <a:ln w="381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en-US" dirty="0" smtClean="0"/>
          </a:p>
        </p:txBody>
      </p:sp>
      <p:sp>
        <p:nvSpPr>
          <p:cNvPr id="12" name="TextBox 11"/>
          <p:cNvSpPr txBox="1"/>
          <p:nvPr/>
        </p:nvSpPr>
        <p:spPr>
          <a:xfrm>
            <a:off x="4586510" y="3199670"/>
            <a:ext cx="3599542" cy="461665"/>
          </a:xfrm>
          <a:prstGeom prst="rect">
            <a:avLst/>
          </a:prstGeom>
          <a:noFill/>
        </p:spPr>
        <p:txBody>
          <a:bodyPr wrap="square" rtlCol="0">
            <a:spAutoFit/>
          </a:bodyPr>
          <a:lstStyle/>
          <a:p>
            <a:r>
              <a:rPr lang="en-US" sz="2400" dirty="0" smtClean="0">
                <a:effectLst>
                  <a:outerShdw blurRad="38100" dist="38100" dir="2700000" algn="tl">
                    <a:srgbClr val="000000">
                      <a:alpha val="43137"/>
                    </a:srgbClr>
                  </a:outerShdw>
                </a:effectLst>
              </a:rPr>
              <a:t>Continental lithosphere</a:t>
            </a:r>
          </a:p>
        </p:txBody>
      </p:sp>
      <p:sp>
        <p:nvSpPr>
          <p:cNvPr id="14" name="TextBox 13"/>
          <p:cNvSpPr txBox="1"/>
          <p:nvPr/>
        </p:nvSpPr>
        <p:spPr>
          <a:xfrm>
            <a:off x="722081" y="3374566"/>
            <a:ext cx="3599542" cy="461665"/>
          </a:xfrm>
          <a:prstGeom prst="rect">
            <a:avLst/>
          </a:prstGeom>
          <a:noFill/>
        </p:spPr>
        <p:txBody>
          <a:bodyPr wrap="square" rtlCol="0">
            <a:spAutoFit/>
          </a:bodyPr>
          <a:lstStyle/>
          <a:p>
            <a:r>
              <a:rPr lang="en-US" sz="2400" dirty="0" smtClean="0">
                <a:effectLst>
                  <a:outerShdw blurRad="38100" dist="38100" dir="2700000" algn="tl">
                    <a:srgbClr val="000000">
                      <a:alpha val="43137"/>
                    </a:srgbClr>
                  </a:outerShdw>
                </a:effectLst>
              </a:rPr>
              <a:t>Oceanic lithosphere</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1" name="Rounded Rectangle 10"/>
          <p:cNvSpPr/>
          <p:nvPr/>
        </p:nvSpPr>
        <p:spPr bwMode="auto">
          <a:xfrm>
            <a:off x="707569" y="3222181"/>
            <a:ext cx="4495801" cy="734785"/>
          </a:xfrm>
          <a:prstGeom prst="roundRect">
            <a:avLst>
              <a:gd name="adj" fmla="val 10000"/>
            </a:avLst>
          </a:prstGeom>
          <a:solidFill>
            <a:srgbClr val="3333CC"/>
          </a:solidFill>
          <a:ln w="381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en-US" dirty="0" smtClean="0"/>
          </a:p>
        </p:txBody>
      </p:sp>
      <p:sp>
        <p:nvSpPr>
          <p:cNvPr id="13" name="TextBox 12"/>
          <p:cNvSpPr txBox="1"/>
          <p:nvPr/>
        </p:nvSpPr>
        <p:spPr>
          <a:xfrm>
            <a:off x="787401" y="3363684"/>
            <a:ext cx="3599542" cy="461665"/>
          </a:xfrm>
          <a:prstGeom prst="rect">
            <a:avLst/>
          </a:prstGeom>
          <a:noFill/>
        </p:spPr>
        <p:txBody>
          <a:bodyPr wrap="square" rtlCol="0">
            <a:spAutoFit/>
          </a:bodyPr>
          <a:lstStyle/>
          <a:p>
            <a:r>
              <a:rPr lang="en-US" sz="2400" dirty="0" smtClean="0">
                <a:effectLst>
                  <a:outerShdw blurRad="38100" dist="38100" dir="2700000" algn="tl">
                    <a:srgbClr val="000000">
                      <a:alpha val="43137"/>
                    </a:srgbClr>
                  </a:outerShdw>
                </a:effectLst>
              </a:rPr>
              <a:t>Oceanic lithosphere</a:t>
            </a:r>
          </a:p>
        </p:txBody>
      </p:sp>
      <p:sp>
        <p:nvSpPr>
          <p:cNvPr id="2" name="Rounded Rectangle 1"/>
          <p:cNvSpPr/>
          <p:nvPr/>
        </p:nvSpPr>
        <p:spPr bwMode="auto">
          <a:xfrm>
            <a:off x="711200" y="3428999"/>
            <a:ext cx="7696200" cy="2862943"/>
          </a:xfrm>
          <a:prstGeom prst="roundRect">
            <a:avLst>
              <a:gd name="adj" fmla="val 0"/>
            </a:avLst>
          </a:prstGeom>
          <a:solidFill>
            <a:srgbClr val="F9601B"/>
          </a:solidFill>
          <a:ln w="381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smtClean="0">
              <a:ln>
                <a:noFill/>
              </a:ln>
              <a:solidFill>
                <a:schemeClr val="bg1"/>
              </a:solidFill>
              <a:effectLst/>
              <a:latin typeface="Arial" charset="0"/>
            </a:endParaRPr>
          </a:p>
        </p:txBody>
      </p:sp>
      <p:sp>
        <p:nvSpPr>
          <p:cNvPr id="3" name="Rounded Rectangle 2"/>
          <p:cNvSpPr/>
          <p:nvPr/>
        </p:nvSpPr>
        <p:spPr bwMode="auto">
          <a:xfrm>
            <a:off x="5105401" y="2100943"/>
            <a:ext cx="2394856" cy="979716"/>
          </a:xfrm>
          <a:prstGeom prst="roundRect">
            <a:avLst>
              <a:gd name="adj" fmla="val 50000"/>
            </a:avLst>
          </a:prstGeom>
          <a:solidFill>
            <a:schemeClr val="bg1"/>
          </a:solidFill>
          <a:ln w="381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en-US" dirty="0" smtClean="0"/>
          </a:p>
        </p:txBody>
      </p:sp>
      <p:sp>
        <p:nvSpPr>
          <p:cNvPr id="5" name="TextBox 4"/>
          <p:cNvSpPr txBox="1"/>
          <p:nvPr/>
        </p:nvSpPr>
        <p:spPr>
          <a:xfrm>
            <a:off x="2387600" y="4953001"/>
            <a:ext cx="4343400" cy="461665"/>
          </a:xfrm>
          <a:prstGeom prst="rect">
            <a:avLst/>
          </a:prstGeom>
          <a:noFill/>
        </p:spPr>
        <p:txBody>
          <a:bodyPr wrap="square" rtlCol="0">
            <a:spAutoFit/>
          </a:bodyPr>
          <a:lstStyle/>
          <a:p>
            <a:r>
              <a:rPr lang="en-US" sz="2400" dirty="0" smtClean="0">
                <a:effectLst>
                  <a:outerShdw blurRad="38100" dist="38100" dir="2700000" algn="tl">
                    <a:srgbClr val="000000">
                      <a:alpha val="43137"/>
                    </a:srgbClr>
                  </a:outerShdw>
                </a:effectLst>
              </a:rPr>
              <a:t>Asthenosphere</a:t>
            </a:r>
          </a:p>
        </p:txBody>
      </p:sp>
      <p:sp>
        <p:nvSpPr>
          <p:cNvPr id="6" name="TextBox 5"/>
          <p:cNvSpPr txBox="1"/>
          <p:nvPr/>
        </p:nvSpPr>
        <p:spPr>
          <a:xfrm>
            <a:off x="5453742" y="2122715"/>
            <a:ext cx="1709057" cy="461665"/>
          </a:xfrm>
          <a:prstGeom prst="rect">
            <a:avLst/>
          </a:prstGeom>
          <a:noFill/>
        </p:spPr>
        <p:txBody>
          <a:bodyPr wrap="square" rtlCol="0">
            <a:spAutoFit/>
          </a:bodyPr>
          <a:lstStyle/>
          <a:p>
            <a:r>
              <a:rPr lang="en-US" sz="2400" dirty="0" smtClean="0">
                <a:solidFill>
                  <a:srgbClr val="FF0000"/>
                </a:solidFill>
                <a:effectLst>
                  <a:outerShdw blurRad="38100" dist="38100" dir="2700000" algn="tl">
                    <a:srgbClr val="000000">
                      <a:alpha val="43137"/>
                    </a:srgbClr>
                  </a:outerShdw>
                </a:effectLst>
              </a:rPr>
              <a:t>Ice</a:t>
            </a:r>
          </a:p>
        </p:txBody>
      </p:sp>
      <p:sp>
        <p:nvSpPr>
          <p:cNvPr id="10" name="Rounded Rectangle 9"/>
          <p:cNvSpPr/>
          <p:nvPr/>
        </p:nvSpPr>
        <p:spPr bwMode="auto">
          <a:xfrm>
            <a:off x="707570" y="3439883"/>
            <a:ext cx="3851730" cy="315686"/>
          </a:xfrm>
          <a:prstGeom prst="roundRect">
            <a:avLst>
              <a:gd name="adj" fmla="val 10000"/>
            </a:avLst>
          </a:prstGeom>
          <a:solidFill>
            <a:schemeClr val="tx1"/>
          </a:solidFill>
          <a:ln w="381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en-US" dirty="0" smtClean="0"/>
          </a:p>
        </p:txBody>
      </p:sp>
      <p:sp>
        <p:nvSpPr>
          <p:cNvPr id="9" name="Rounded Rectangle 8"/>
          <p:cNvSpPr/>
          <p:nvPr/>
        </p:nvSpPr>
        <p:spPr bwMode="auto">
          <a:xfrm>
            <a:off x="4310743" y="2612570"/>
            <a:ext cx="4093028" cy="1741711"/>
          </a:xfrm>
          <a:prstGeom prst="roundRect">
            <a:avLst>
              <a:gd name="adj" fmla="val 50000"/>
            </a:avLst>
          </a:prstGeom>
          <a:solidFill>
            <a:srgbClr val="824100"/>
          </a:solidFill>
          <a:ln w="381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en-US" dirty="0" smtClean="0"/>
          </a:p>
        </p:txBody>
      </p:sp>
      <p:sp>
        <p:nvSpPr>
          <p:cNvPr id="12" name="TextBox 11"/>
          <p:cNvSpPr txBox="1"/>
          <p:nvPr/>
        </p:nvSpPr>
        <p:spPr>
          <a:xfrm>
            <a:off x="4586510" y="3199670"/>
            <a:ext cx="3599542" cy="461665"/>
          </a:xfrm>
          <a:prstGeom prst="rect">
            <a:avLst/>
          </a:prstGeom>
          <a:noFill/>
        </p:spPr>
        <p:txBody>
          <a:bodyPr wrap="square" rtlCol="0">
            <a:spAutoFit/>
          </a:bodyPr>
          <a:lstStyle/>
          <a:p>
            <a:r>
              <a:rPr lang="en-US" sz="2400" dirty="0" smtClean="0">
                <a:effectLst>
                  <a:outerShdw blurRad="38100" dist="38100" dir="2700000" algn="tl">
                    <a:srgbClr val="000000">
                      <a:alpha val="43137"/>
                    </a:srgbClr>
                  </a:outerShdw>
                </a:effectLst>
              </a:rPr>
              <a:t>Continental lithosphere</a:t>
            </a:r>
          </a:p>
        </p:txBody>
      </p:sp>
      <p:sp>
        <p:nvSpPr>
          <p:cNvPr id="14" name="TextBox 13"/>
          <p:cNvSpPr txBox="1"/>
          <p:nvPr/>
        </p:nvSpPr>
        <p:spPr>
          <a:xfrm>
            <a:off x="722081" y="3374566"/>
            <a:ext cx="3599542" cy="461665"/>
          </a:xfrm>
          <a:prstGeom prst="rect">
            <a:avLst/>
          </a:prstGeom>
          <a:noFill/>
        </p:spPr>
        <p:txBody>
          <a:bodyPr wrap="square" rtlCol="0">
            <a:spAutoFit/>
          </a:bodyPr>
          <a:lstStyle/>
          <a:p>
            <a:r>
              <a:rPr lang="en-US" sz="2400" dirty="0" smtClean="0">
                <a:effectLst>
                  <a:outerShdw blurRad="38100" dist="38100" dir="2700000" algn="tl">
                    <a:srgbClr val="000000">
                      <a:alpha val="43137"/>
                    </a:srgbClr>
                  </a:outerShdw>
                </a:effectLst>
              </a:rPr>
              <a:t>Oceanic lithosphere</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5" name="Rounded Rectangle 14"/>
          <p:cNvSpPr/>
          <p:nvPr/>
        </p:nvSpPr>
        <p:spPr bwMode="auto">
          <a:xfrm>
            <a:off x="707569" y="3222181"/>
            <a:ext cx="4495801" cy="734785"/>
          </a:xfrm>
          <a:prstGeom prst="roundRect">
            <a:avLst>
              <a:gd name="adj" fmla="val 10000"/>
            </a:avLst>
          </a:prstGeom>
          <a:solidFill>
            <a:srgbClr val="3333CC"/>
          </a:solidFill>
          <a:ln w="381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en-US" dirty="0" smtClean="0"/>
          </a:p>
        </p:txBody>
      </p:sp>
      <p:sp>
        <p:nvSpPr>
          <p:cNvPr id="13" name="TextBox 12"/>
          <p:cNvSpPr txBox="1"/>
          <p:nvPr/>
        </p:nvSpPr>
        <p:spPr>
          <a:xfrm>
            <a:off x="787401" y="3363684"/>
            <a:ext cx="3599542" cy="461665"/>
          </a:xfrm>
          <a:prstGeom prst="rect">
            <a:avLst/>
          </a:prstGeom>
          <a:noFill/>
        </p:spPr>
        <p:txBody>
          <a:bodyPr wrap="square" rtlCol="0">
            <a:spAutoFit/>
          </a:bodyPr>
          <a:lstStyle/>
          <a:p>
            <a:r>
              <a:rPr lang="en-US" sz="2400" dirty="0" smtClean="0">
                <a:effectLst>
                  <a:outerShdw blurRad="38100" dist="38100" dir="2700000" algn="tl">
                    <a:srgbClr val="000000">
                      <a:alpha val="43137"/>
                    </a:srgbClr>
                  </a:outerShdw>
                </a:effectLst>
              </a:rPr>
              <a:t>Oceanic lithosphere</a:t>
            </a:r>
          </a:p>
        </p:txBody>
      </p:sp>
      <p:sp>
        <p:nvSpPr>
          <p:cNvPr id="2" name="Rounded Rectangle 1"/>
          <p:cNvSpPr/>
          <p:nvPr/>
        </p:nvSpPr>
        <p:spPr bwMode="auto">
          <a:xfrm>
            <a:off x="711200" y="3712029"/>
            <a:ext cx="7696200" cy="2579913"/>
          </a:xfrm>
          <a:prstGeom prst="roundRect">
            <a:avLst>
              <a:gd name="adj" fmla="val 0"/>
            </a:avLst>
          </a:prstGeom>
          <a:solidFill>
            <a:srgbClr val="F9601B"/>
          </a:solidFill>
          <a:ln w="381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smtClean="0">
              <a:ln>
                <a:noFill/>
              </a:ln>
              <a:solidFill>
                <a:schemeClr val="bg1"/>
              </a:solidFill>
              <a:effectLst/>
              <a:latin typeface="Arial" charset="0"/>
            </a:endParaRPr>
          </a:p>
        </p:txBody>
      </p:sp>
      <p:sp>
        <p:nvSpPr>
          <p:cNvPr id="3" name="Rounded Rectangle 2"/>
          <p:cNvSpPr/>
          <p:nvPr/>
        </p:nvSpPr>
        <p:spPr bwMode="auto">
          <a:xfrm>
            <a:off x="5105401" y="2438409"/>
            <a:ext cx="2394856" cy="979716"/>
          </a:xfrm>
          <a:prstGeom prst="roundRect">
            <a:avLst>
              <a:gd name="adj" fmla="val 50000"/>
            </a:avLst>
          </a:prstGeom>
          <a:solidFill>
            <a:schemeClr val="bg1"/>
          </a:solidFill>
          <a:ln w="381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en-US" dirty="0" smtClean="0"/>
          </a:p>
        </p:txBody>
      </p:sp>
      <p:sp>
        <p:nvSpPr>
          <p:cNvPr id="5" name="TextBox 4"/>
          <p:cNvSpPr txBox="1"/>
          <p:nvPr/>
        </p:nvSpPr>
        <p:spPr>
          <a:xfrm>
            <a:off x="2387600" y="4953001"/>
            <a:ext cx="4343400" cy="461665"/>
          </a:xfrm>
          <a:prstGeom prst="rect">
            <a:avLst/>
          </a:prstGeom>
          <a:noFill/>
        </p:spPr>
        <p:txBody>
          <a:bodyPr wrap="square" rtlCol="0">
            <a:spAutoFit/>
          </a:bodyPr>
          <a:lstStyle/>
          <a:p>
            <a:r>
              <a:rPr lang="en-US" sz="2400" dirty="0" smtClean="0">
                <a:effectLst>
                  <a:outerShdw blurRad="38100" dist="38100" dir="2700000" algn="tl">
                    <a:srgbClr val="000000">
                      <a:alpha val="43137"/>
                    </a:srgbClr>
                  </a:outerShdw>
                </a:effectLst>
              </a:rPr>
              <a:t>Asthenosphere</a:t>
            </a:r>
          </a:p>
        </p:txBody>
      </p:sp>
      <p:sp>
        <p:nvSpPr>
          <p:cNvPr id="6" name="TextBox 5"/>
          <p:cNvSpPr txBox="1"/>
          <p:nvPr/>
        </p:nvSpPr>
        <p:spPr>
          <a:xfrm>
            <a:off x="5453742" y="2460181"/>
            <a:ext cx="1709057" cy="461665"/>
          </a:xfrm>
          <a:prstGeom prst="rect">
            <a:avLst/>
          </a:prstGeom>
          <a:noFill/>
        </p:spPr>
        <p:txBody>
          <a:bodyPr wrap="square" rtlCol="0">
            <a:spAutoFit/>
          </a:bodyPr>
          <a:lstStyle/>
          <a:p>
            <a:r>
              <a:rPr lang="en-US" sz="2400" dirty="0" smtClean="0">
                <a:solidFill>
                  <a:srgbClr val="FF0000"/>
                </a:solidFill>
                <a:effectLst>
                  <a:outerShdw blurRad="38100" dist="38100" dir="2700000" algn="tl">
                    <a:srgbClr val="000000">
                      <a:alpha val="43137"/>
                    </a:srgbClr>
                  </a:outerShdw>
                </a:effectLst>
              </a:rPr>
              <a:t>Ice</a:t>
            </a:r>
          </a:p>
        </p:txBody>
      </p:sp>
      <p:sp>
        <p:nvSpPr>
          <p:cNvPr id="10" name="Rounded Rectangle 9"/>
          <p:cNvSpPr/>
          <p:nvPr/>
        </p:nvSpPr>
        <p:spPr bwMode="auto">
          <a:xfrm>
            <a:off x="707570" y="3439883"/>
            <a:ext cx="3851730" cy="315686"/>
          </a:xfrm>
          <a:prstGeom prst="roundRect">
            <a:avLst>
              <a:gd name="adj" fmla="val 10000"/>
            </a:avLst>
          </a:prstGeom>
          <a:solidFill>
            <a:schemeClr val="tx1"/>
          </a:solidFill>
          <a:ln w="381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en-US" dirty="0" smtClean="0"/>
          </a:p>
        </p:txBody>
      </p:sp>
      <p:sp>
        <p:nvSpPr>
          <p:cNvPr id="9" name="Rounded Rectangle 8"/>
          <p:cNvSpPr/>
          <p:nvPr/>
        </p:nvSpPr>
        <p:spPr bwMode="auto">
          <a:xfrm>
            <a:off x="4310743" y="2950036"/>
            <a:ext cx="4093028" cy="1741711"/>
          </a:xfrm>
          <a:prstGeom prst="roundRect">
            <a:avLst>
              <a:gd name="adj" fmla="val 50000"/>
            </a:avLst>
          </a:prstGeom>
          <a:solidFill>
            <a:srgbClr val="824100"/>
          </a:solidFill>
          <a:ln w="381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en-US" dirty="0" smtClean="0"/>
          </a:p>
        </p:txBody>
      </p:sp>
      <p:sp>
        <p:nvSpPr>
          <p:cNvPr id="12" name="TextBox 11"/>
          <p:cNvSpPr txBox="1"/>
          <p:nvPr/>
        </p:nvSpPr>
        <p:spPr>
          <a:xfrm>
            <a:off x="4586510" y="3537136"/>
            <a:ext cx="3599542" cy="461665"/>
          </a:xfrm>
          <a:prstGeom prst="rect">
            <a:avLst/>
          </a:prstGeom>
          <a:noFill/>
        </p:spPr>
        <p:txBody>
          <a:bodyPr wrap="square" rtlCol="0">
            <a:spAutoFit/>
          </a:bodyPr>
          <a:lstStyle/>
          <a:p>
            <a:r>
              <a:rPr lang="en-US" sz="2400" dirty="0" smtClean="0">
                <a:effectLst>
                  <a:outerShdw blurRad="38100" dist="38100" dir="2700000" algn="tl">
                    <a:srgbClr val="000000">
                      <a:alpha val="43137"/>
                    </a:srgbClr>
                  </a:outerShdw>
                </a:effectLst>
              </a:rPr>
              <a:t>Continental lithosphere</a:t>
            </a:r>
          </a:p>
        </p:txBody>
      </p:sp>
      <p:sp>
        <p:nvSpPr>
          <p:cNvPr id="14" name="TextBox 13"/>
          <p:cNvSpPr txBox="1"/>
          <p:nvPr/>
        </p:nvSpPr>
        <p:spPr>
          <a:xfrm>
            <a:off x="722081" y="3374566"/>
            <a:ext cx="3599542" cy="461665"/>
          </a:xfrm>
          <a:prstGeom prst="rect">
            <a:avLst/>
          </a:prstGeom>
          <a:noFill/>
        </p:spPr>
        <p:txBody>
          <a:bodyPr wrap="square" rtlCol="0">
            <a:spAutoFit/>
          </a:bodyPr>
          <a:lstStyle/>
          <a:p>
            <a:r>
              <a:rPr lang="en-US" sz="2400" dirty="0" smtClean="0">
                <a:effectLst>
                  <a:outerShdw blurRad="38100" dist="38100" dir="2700000" algn="tl">
                    <a:srgbClr val="000000">
                      <a:alpha val="43137"/>
                    </a:srgbClr>
                  </a:outerShdw>
                </a:effectLst>
              </a:rPr>
              <a:t>Oceanic lithosphere</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5" name="Rounded Rectangle 14"/>
          <p:cNvSpPr/>
          <p:nvPr/>
        </p:nvSpPr>
        <p:spPr bwMode="auto">
          <a:xfrm>
            <a:off x="707569" y="3156861"/>
            <a:ext cx="4495801" cy="919852"/>
          </a:xfrm>
          <a:prstGeom prst="roundRect">
            <a:avLst>
              <a:gd name="adj" fmla="val 10000"/>
            </a:avLst>
          </a:prstGeom>
          <a:solidFill>
            <a:srgbClr val="3333CC"/>
          </a:solidFill>
          <a:ln w="381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en-US" dirty="0" smtClean="0"/>
          </a:p>
        </p:txBody>
      </p:sp>
      <p:sp>
        <p:nvSpPr>
          <p:cNvPr id="13" name="TextBox 12"/>
          <p:cNvSpPr txBox="1"/>
          <p:nvPr/>
        </p:nvSpPr>
        <p:spPr>
          <a:xfrm>
            <a:off x="787401" y="3363684"/>
            <a:ext cx="3599542" cy="461665"/>
          </a:xfrm>
          <a:prstGeom prst="rect">
            <a:avLst/>
          </a:prstGeom>
          <a:noFill/>
        </p:spPr>
        <p:txBody>
          <a:bodyPr wrap="square" rtlCol="0">
            <a:spAutoFit/>
          </a:bodyPr>
          <a:lstStyle/>
          <a:p>
            <a:r>
              <a:rPr lang="en-US" sz="2400" dirty="0" smtClean="0">
                <a:effectLst>
                  <a:outerShdw blurRad="38100" dist="38100" dir="2700000" algn="tl">
                    <a:srgbClr val="000000">
                      <a:alpha val="43137"/>
                    </a:srgbClr>
                  </a:outerShdw>
                </a:effectLst>
              </a:rPr>
              <a:t>Oceanic lithosphere</a:t>
            </a:r>
          </a:p>
        </p:txBody>
      </p:sp>
      <p:sp>
        <p:nvSpPr>
          <p:cNvPr id="2" name="Rounded Rectangle 1"/>
          <p:cNvSpPr/>
          <p:nvPr/>
        </p:nvSpPr>
        <p:spPr bwMode="auto">
          <a:xfrm>
            <a:off x="711200" y="3428999"/>
            <a:ext cx="7696200" cy="2862943"/>
          </a:xfrm>
          <a:prstGeom prst="roundRect">
            <a:avLst>
              <a:gd name="adj" fmla="val 0"/>
            </a:avLst>
          </a:prstGeom>
          <a:solidFill>
            <a:srgbClr val="F9601B"/>
          </a:solidFill>
          <a:ln w="381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smtClean="0">
              <a:ln>
                <a:noFill/>
              </a:ln>
              <a:solidFill>
                <a:schemeClr val="bg1"/>
              </a:solidFill>
              <a:effectLst/>
              <a:latin typeface="Arial" charset="0"/>
            </a:endParaRPr>
          </a:p>
        </p:txBody>
      </p:sp>
      <p:sp>
        <p:nvSpPr>
          <p:cNvPr id="5" name="TextBox 4"/>
          <p:cNvSpPr txBox="1"/>
          <p:nvPr/>
        </p:nvSpPr>
        <p:spPr>
          <a:xfrm>
            <a:off x="2387600" y="4953001"/>
            <a:ext cx="4343400" cy="461665"/>
          </a:xfrm>
          <a:prstGeom prst="rect">
            <a:avLst/>
          </a:prstGeom>
          <a:noFill/>
        </p:spPr>
        <p:txBody>
          <a:bodyPr wrap="square" rtlCol="0">
            <a:spAutoFit/>
          </a:bodyPr>
          <a:lstStyle/>
          <a:p>
            <a:r>
              <a:rPr lang="en-US" sz="2400" dirty="0" smtClean="0">
                <a:effectLst>
                  <a:outerShdw blurRad="38100" dist="38100" dir="2700000" algn="tl">
                    <a:srgbClr val="000000">
                      <a:alpha val="43137"/>
                    </a:srgbClr>
                  </a:outerShdw>
                </a:effectLst>
              </a:rPr>
              <a:t>Asthenosphere</a:t>
            </a:r>
          </a:p>
        </p:txBody>
      </p:sp>
      <p:sp>
        <p:nvSpPr>
          <p:cNvPr id="10" name="Rounded Rectangle 9"/>
          <p:cNvSpPr/>
          <p:nvPr/>
        </p:nvSpPr>
        <p:spPr bwMode="auto">
          <a:xfrm>
            <a:off x="707570" y="3439883"/>
            <a:ext cx="3851730" cy="315686"/>
          </a:xfrm>
          <a:prstGeom prst="roundRect">
            <a:avLst>
              <a:gd name="adj" fmla="val 10000"/>
            </a:avLst>
          </a:prstGeom>
          <a:solidFill>
            <a:schemeClr val="tx1"/>
          </a:solidFill>
          <a:ln w="381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en-US" dirty="0" smtClean="0"/>
          </a:p>
        </p:txBody>
      </p:sp>
      <p:sp>
        <p:nvSpPr>
          <p:cNvPr id="9" name="Rounded Rectangle 8"/>
          <p:cNvSpPr/>
          <p:nvPr/>
        </p:nvSpPr>
        <p:spPr bwMode="auto">
          <a:xfrm>
            <a:off x="4310743" y="2656114"/>
            <a:ext cx="4093028" cy="1741711"/>
          </a:xfrm>
          <a:prstGeom prst="roundRect">
            <a:avLst>
              <a:gd name="adj" fmla="val 50000"/>
            </a:avLst>
          </a:prstGeom>
          <a:solidFill>
            <a:srgbClr val="824100"/>
          </a:solidFill>
          <a:ln w="381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en-US" dirty="0" smtClean="0"/>
          </a:p>
        </p:txBody>
      </p:sp>
      <p:sp>
        <p:nvSpPr>
          <p:cNvPr id="12" name="TextBox 11"/>
          <p:cNvSpPr txBox="1"/>
          <p:nvPr/>
        </p:nvSpPr>
        <p:spPr>
          <a:xfrm>
            <a:off x="4586510" y="3243214"/>
            <a:ext cx="3599542" cy="461665"/>
          </a:xfrm>
          <a:prstGeom prst="rect">
            <a:avLst/>
          </a:prstGeom>
          <a:noFill/>
        </p:spPr>
        <p:txBody>
          <a:bodyPr wrap="square" rtlCol="0">
            <a:spAutoFit/>
          </a:bodyPr>
          <a:lstStyle/>
          <a:p>
            <a:r>
              <a:rPr lang="en-US" sz="2400" dirty="0" smtClean="0">
                <a:effectLst>
                  <a:outerShdw blurRad="38100" dist="38100" dir="2700000" algn="tl">
                    <a:srgbClr val="000000">
                      <a:alpha val="43137"/>
                    </a:srgbClr>
                  </a:outerShdw>
                </a:effectLst>
              </a:rPr>
              <a:t>Continental lithosphere</a:t>
            </a:r>
          </a:p>
        </p:txBody>
      </p:sp>
      <p:sp>
        <p:nvSpPr>
          <p:cNvPr id="14" name="TextBox 13"/>
          <p:cNvSpPr txBox="1"/>
          <p:nvPr/>
        </p:nvSpPr>
        <p:spPr>
          <a:xfrm>
            <a:off x="722081" y="3374566"/>
            <a:ext cx="3599542" cy="461665"/>
          </a:xfrm>
          <a:prstGeom prst="rect">
            <a:avLst/>
          </a:prstGeom>
          <a:noFill/>
        </p:spPr>
        <p:txBody>
          <a:bodyPr wrap="square" rtlCol="0">
            <a:spAutoFit/>
          </a:bodyPr>
          <a:lstStyle/>
          <a:p>
            <a:r>
              <a:rPr lang="en-US" sz="2400" dirty="0" smtClean="0">
                <a:effectLst>
                  <a:outerShdw blurRad="38100" dist="38100" dir="2700000" algn="tl">
                    <a:srgbClr val="000000">
                      <a:alpha val="43137"/>
                    </a:srgbClr>
                  </a:outerShdw>
                </a:effectLst>
              </a:rPr>
              <a:t>Oceanic lithosphere</a:t>
            </a:r>
          </a:p>
        </p:txBody>
      </p:sp>
      <p:sp>
        <p:nvSpPr>
          <p:cNvPr id="16" name="Freeform 15"/>
          <p:cNvSpPr/>
          <p:nvPr/>
        </p:nvSpPr>
        <p:spPr bwMode="auto">
          <a:xfrm flipH="1" flipV="1">
            <a:off x="4321629" y="2439237"/>
            <a:ext cx="2338754" cy="630536"/>
          </a:xfrm>
          <a:custGeom>
            <a:avLst/>
            <a:gdLst>
              <a:gd name="connsiteX0" fmla="*/ 576943 w 576943"/>
              <a:gd name="connsiteY0" fmla="*/ 0 h 400957"/>
              <a:gd name="connsiteX1" fmla="*/ 206829 w 576943"/>
              <a:gd name="connsiteY1" fmla="*/ 348343 h 400957"/>
              <a:gd name="connsiteX2" fmla="*/ 0 w 576943"/>
              <a:gd name="connsiteY2" fmla="*/ 315686 h 400957"/>
              <a:gd name="connsiteX0" fmla="*/ 576943 w 576943"/>
              <a:gd name="connsiteY0" fmla="*/ 0 h 358321"/>
              <a:gd name="connsiteX1" fmla="*/ 327844 w 576943"/>
              <a:gd name="connsiteY1" fmla="*/ 228909 h 358321"/>
              <a:gd name="connsiteX2" fmla="*/ 0 w 576943"/>
              <a:gd name="connsiteY2" fmla="*/ 315686 h 358321"/>
              <a:gd name="connsiteX0" fmla="*/ 576943 w 576943"/>
              <a:gd name="connsiteY0" fmla="*/ 0 h 358321"/>
              <a:gd name="connsiteX1" fmla="*/ 449513 w 576943"/>
              <a:gd name="connsiteY1" fmla="*/ 115162 h 358321"/>
              <a:gd name="connsiteX2" fmla="*/ 0 w 576943"/>
              <a:gd name="connsiteY2" fmla="*/ 315686 h 358321"/>
              <a:gd name="connsiteX0" fmla="*/ 576943 w 576943"/>
              <a:gd name="connsiteY0" fmla="*/ 0 h 358321"/>
              <a:gd name="connsiteX1" fmla="*/ 449513 w 576943"/>
              <a:gd name="connsiteY1" fmla="*/ 115162 h 358321"/>
              <a:gd name="connsiteX2" fmla="*/ 0 w 576943"/>
              <a:gd name="connsiteY2" fmla="*/ 315686 h 358321"/>
              <a:gd name="connsiteX0" fmla="*/ 576943 w 576943"/>
              <a:gd name="connsiteY0" fmla="*/ 0 h 358321"/>
              <a:gd name="connsiteX1" fmla="*/ 449513 w 576943"/>
              <a:gd name="connsiteY1" fmla="*/ 115162 h 358321"/>
              <a:gd name="connsiteX2" fmla="*/ 0 w 576943"/>
              <a:gd name="connsiteY2" fmla="*/ 315686 h 358321"/>
              <a:gd name="connsiteX0" fmla="*/ 576943 w 576943"/>
              <a:gd name="connsiteY0" fmla="*/ 0 h 315686"/>
              <a:gd name="connsiteX1" fmla="*/ 449513 w 576943"/>
              <a:gd name="connsiteY1" fmla="*/ 115162 h 315686"/>
              <a:gd name="connsiteX2" fmla="*/ 0 w 576943"/>
              <a:gd name="connsiteY2" fmla="*/ 315686 h 315686"/>
              <a:gd name="connsiteX0" fmla="*/ 843225 w 843225"/>
              <a:gd name="connsiteY0" fmla="*/ 0 h 167776"/>
              <a:gd name="connsiteX1" fmla="*/ 715795 w 843225"/>
              <a:gd name="connsiteY1" fmla="*/ 115162 h 167776"/>
              <a:gd name="connsiteX2" fmla="*/ 0 w 843225"/>
              <a:gd name="connsiteY2" fmla="*/ 147254 h 167776"/>
              <a:gd name="connsiteX0" fmla="*/ 843225 w 843225"/>
              <a:gd name="connsiteY0" fmla="*/ 0 h 167776"/>
              <a:gd name="connsiteX1" fmla="*/ 715795 w 843225"/>
              <a:gd name="connsiteY1" fmla="*/ 115162 h 167776"/>
              <a:gd name="connsiteX2" fmla="*/ 0 w 843225"/>
              <a:gd name="connsiteY2" fmla="*/ 147254 h 167776"/>
              <a:gd name="connsiteX0" fmla="*/ 843225 w 843225"/>
              <a:gd name="connsiteY0" fmla="*/ 0 h 167776"/>
              <a:gd name="connsiteX1" fmla="*/ 688322 w 843225"/>
              <a:gd name="connsiteY1" fmla="*/ 115162 h 167776"/>
              <a:gd name="connsiteX2" fmla="*/ 0 w 843225"/>
              <a:gd name="connsiteY2" fmla="*/ 147254 h 167776"/>
              <a:gd name="connsiteX0" fmla="*/ 843225 w 843225"/>
              <a:gd name="connsiteY0" fmla="*/ 0 h 158589"/>
              <a:gd name="connsiteX1" fmla="*/ 688322 w 843225"/>
              <a:gd name="connsiteY1" fmla="*/ 115162 h 158589"/>
              <a:gd name="connsiteX2" fmla="*/ 0 w 843225"/>
              <a:gd name="connsiteY2" fmla="*/ 147254 h 158589"/>
              <a:gd name="connsiteX0" fmla="*/ 843225 w 843225"/>
              <a:gd name="connsiteY0" fmla="*/ 0 h 158589"/>
              <a:gd name="connsiteX1" fmla="*/ 688322 w 843225"/>
              <a:gd name="connsiteY1" fmla="*/ 115162 h 158589"/>
              <a:gd name="connsiteX2" fmla="*/ 0 w 843225"/>
              <a:gd name="connsiteY2" fmla="*/ 147254 h 158589"/>
              <a:gd name="connsiteX0" fmla="*/ 843225 w 843225"/>
              <a:gd name="connsiteY0" fmla="*/ 0 h 164714"/>
              <a:gd name="connsiteX1" fmla="*/ 650282 w 843225"/>
              <a:gd name="connsiteY1" fmla="*/ 121287 h 164714"/>
              <a:gd name="connsiteX2" fmla="*/ 0 w 843225"/>
              <a:gd name="connsiteY2" fmla="*/ 147254 h 164714"/>
            </a:gdLst>
            <a:ahLst/>
            <a:cxnLst>
              <a:cxn ang="0">
                <a:pos x="connsiteX0" y="connsiteY0"/>
              </a:cxn>
              <a:cxn ang="0">
                <a:pos x="connsiteX1" y="connsiteY1"/>
              </a:cxn>
              <a:cxn ang="0">
                <a:pos x="connsiteX2" y="connsiteY2"/>
              </a:cxn>
            </a:cxnLst>
            <a:rect l="l" t="t" r="r" b="b"/>
            <a:pathLst>
              <a:path w="843225" h="164714">
                <a:moveTo>
                  <a:pt x="843225" y="0"/>
                </a:moveTo>
                <a:cubicBezTo>
                  <a:pt x="803460" y="45273"/>
                  <a:pt x="716852" y="103891"/>
                  <a:pt x="650282" y="121287"/>
                </a:cubicBezTo>
                <a:cubicBezTo>
                  <a:pt x="459024" y="164714"/>
                  <a:pt x="207496" y="133235"/>
                  <a:pt x="0" y="147254"/>
                </a:cubicBezTo>
              </a:path>
            </a:pathLst>
          </a:custGeom>
          <a:noFill/>
          <a:ln w="47625" cap="flat" cmpd="sng" algn="ctr">
            <a:solidFill>
              <a:schemeClr val="accent2"/>
            </a:solidFill>
            <a:prstDash val="solid"/>
            <a:round/>
            <a:headEnd type="triangl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1" name="Rounded Rectangle 10"/>
          <p:cNvSpPr/>
          <p:nvPr/>
        </p:nvSpPr>
        <p:spPr bwMode="auto">
          <a:xfrm>
            <a:off x="707569" y="2699653"/>
            <a:ext cx="4495801" cy="734785"/>
          </a:xfrm>
          <a:prstGeom prst="roundRect">
            <a:avLst>
              <a:gd name="adj" fmla="val 10000"/>
            </a:avLst>
          </a:prstGeom>
          <a:solidFill>
            <a:srgbClr val="3333CC"/>
          </a:solidFill>
          <a:ln w="381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en-US" dirty="0" smtClean="0"/>
          </a:p>
        </p:txBody>
      </p:sp>
      <p:sp>
        <p:nvSpPr>
          <p:cNvPr id="13" name="TextBox 12"/>
          <p:cNvSpPr txBox="1"/>
          <p:nvPr/>
        </p:nvSpPr>
        <p:spPr>
          <a:xfrm>
            <a:off x="787401" y="3363684"/>
            <a:ext cx="3599542" cy="461665"/>
          </a:xfrm>
          <a:prstGeom prst="rect">
            <a:avLst/>
          </a:prstGeom>
          <a:noFill/>
        </p:spPr>
        <p:txBody>
          <a:bodyPr wrap="square" rtlCol="0">
            <a:spAutoFit/>
          </a:bodyPr>
          <a:lstStyle/>
          <a:p>
            <a:r>
              <a:rPr lang="en-US" sz="2400" dirty="0" smtClean="0">
                <a:effectLst>
                  <a:outerShdw blurRad="38100" dist="38100" dir="2700000" algn="tl">
                    <a:srgbClr val="000000">
                      <a:alpha val="43137"/>
                    </a:srgbClr>
                  </a:outerShdw>
                </a:effectLst>
              </a:rPr>
              <a:t>Oceanic lithosphere</a:t>
            </a:r>
          </a:p>
        </p:txBody>
      </p:sp>
      <p:sp>
        <p:nvSpPr>
          <p:cNvPr id="2" name="Rounded Rectangle 1"/>
          <p:cNvSpPr/>
          <p:nvPr/>
        </p:nvSpPr>
        <p:spPr bwMode="auto">
          <a:xfrm>
            <a:off x="711200" y="3428999"/>
            <a:ext cx="7696200" cy="2862943"/>
          </a:xfrm>
          <a:prstGeom prst="roundRect">
            <a:avLst>
              <a:gd name="adj" fmla="val 0"/>
            </a:avLst>
          </a:prstGeom>
          <a:solidFill>
            <a:srgbClr val="F9601B"/>
          </a:solidFill>
          <a:ln w="381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smtClean="0">
              <a:ln>
                <a:noFill/>
              </a:ln>
              <a:solidFill>
                <a:schemeClr val="bg1"/>
              </a:solidFill>
              <a:effectLst/>
              <a:latin typeface="Arial" charset="0"/>
            </a:endParaRPr>
          </a:p>
        </p:txBody>
      </p:sp>
      <p:sp>
        <p:nvSpPr>
          <p:cNvPr id="5" name="TextBox 4"/>
          <p:cNvSpPr txBox="1"/>
          <p:nvPr/>
        </p:nvSpPr>
        <p:spPr>
          <a:xfrm>
            <a:off x="2387600" y="4953001"/>
            <a:ext cx="4343400" cy="461665"/>
          </a:xfrm>
          <a:prstGeom prst="rect">
            <a:avLst/>
          </a:prstGeom>
          <a:noFill/>
        </p:spPr>
        <p:txBody>
          <a:bodyPr wrap="square" rtlCol="0">
            <a:spAutoFit/>
          </a:bodyPr>
          <a:lstStyle/>
          <a:p>
            <a:r>
              <a:rPr lang="en-US" sz="2400" dirty="0" smtClean="0">
                <a:effectLst>
                  <a:outerShdw blurRad="38100" dist="38100" dir="2700000" algn="tl">
                    <a:srgbClr val="000000">
                      <a:alpha val="43137"/>
                    </a:srgbClr>
                  </a:outerShdw>
                </a:effectLst>
              </a:rPr>
              <a:t>Asthenosphere</a:t>
            </a:r>
          </a:p>
        </p:txBody>
      </p:sp>
      <p:sp>
        <p:nvSpPr>
          <p:cNvPr id="10" name="Rounded Rectangle 9"/>
          <p:cNvSpPr/>
          <p:nvPr/>
        </p:nvSpPr>
        <p:spPr bwMode="auto">
          <a:xfrm>
            <a:off x="707570" y="3439883"/>
            <a:ext cx="3851730" cy="315686"/>
          </a:xfrm>
          <a:prstGeom prst="roundRect">
            <a:avLst>
              <a:gd name="adj" fmla="val 10000"/>
            </a:avLst>
          </a:prstGeom>
          <a:solidFill>
            <a:schemeClr val="tx1"/>
          </a:solidFill>
          <a:ln w="381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en-US" dirty="0" smtClean="0"/>
          </a:p>
        </p:txBody>
      </p:sp>
      <p:sp>
        <p:nvSpPr>
          <p:cNvPr id="9" name="Rounded Rectangle 8"/>
          <p:cNvSpPr/>
          <p:nvPr/>
        </p:nvSpPr>
        <p:spPr bwMode="auto">
          <a:xfrm>
            <a:off x="4310743" y="2612570"/>
            <a:ext cx="4093028" cy="1741711"/>
          </a:xfrm>
          <a:prstGeom prst="roundRect">
            <a:avLst>
              <a:gd name="adj" fmla="val 50000"/>
            </a:avLst>
          </a:prstGeom>
          <a:solidFill>
            <a:srgbClr val="824100"/>
          </a:solidFill>
          <a:ln w="381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en-US" dirty="0" smtClean="0"/>
          </a:p>
        </p:txBody>
      </p:sp>
      <p:sp>
        <p:nvSpPr>
          <p:cNvPr id="12" name="TextBox 11"/>
          <p:cNvSpPr txBox="1"/>
          <p:nvPr/>
        </p:nvSpPr>
        <p:spPr>
          <a:xfrm>
            <a:off x="4586510" y="3199670"/>
            <a:ext cx="3599542" cy="461665"/>
          </a:xfrm>
          <a:prstGeom prst="rect">
            <a:avLst/>
          </a:prstGeom>
          <a:noFill/>
        </p:spPr>
        <p:txBody>
          <a:bodyPr wrap="square" rtlCol="0">
            <a:spAutoFit/>
          </a:bodyPr>
          <a:lstStyle/>
          <a:p>
            <a:r>
              <a:rPr lang="en-US" sz="2400" dirty="0" smtClean="0">
                <a:effectLst>
                  <a:outerShdw blurRad="38100" dist="38100" dir="2700000" algn="tl">
                    <a:srgbClr val="000000">
                      <a:alpha val="43137"/>
                    </a:srgbClr>
                  </a:outerShdw>
                </a:effectLst>
              </a:rPr>
              <a:t>Continental lithosphere</a:t>
            </a:r>
          </a:p>
        </p:txBody>
      </p:sp>
      <p:sp>
        <p:nvSpPr>
          <p:cNvPr id="14" name="TextBox 13"/>
          <p:cNvSpPr txBox="1"/>
          <p:nvPr/>
        </p:nvSpPr>
        <p:spPr>
          <a:xfrm>
            <a:off x="722081" y="3374566"/>
            <a:ext cx="3599542" cy="461665"/>
          </a:xfrm>
          <a:prstGeom prst="rect">
            <a:avLst/>
          </a:prstGeom>
          <a:noFill/>
        </p:spPr>
        <p:txBody>
          <a:bodyPr wrap="square" rtlCol="0">
            <a:spAutoFit/>
          </a:bodyPr>
          <a:lstStyle/>
          <a:p>
            <a:r>
              <a:rPr lang="en-US" sz="2400" dirty="0" smtClean="0">
                <a:effectLst>
                  <a:outerShdw blurRad="38100" dist="38100" dir="2700000" algn="tl">
                    <a:srgbClr val="000000">
                      <a:alpha val="43137"/>
                    </a:srgbClr>
                  </a:outerShdw>
                </a:effectLst>
              </a:rPr>
              <a:t>Oceanic lithosphere</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7058" name="Picture 2"/>
          <p:cNvPicPr>
            <a:picLocks noChangeAspect="1" noChangeArrowheads="1"/>
          </p:cNvPicPr>
          <p:nvPr/>
        </p:nvPicPr>
        <p:blipFill>
          <a:blip r:embed="rId3"/>
          <a:srcRect t="13002" b="2623"/>
          <a:stretch>
            <a:fillRect/>
          </a:stretch>
        </p:blipFill>
        <p:spPr bwMode="auto">
          <a:xfrm>
            <a:off x="-520701" y="-11113"/>
            <a:ext cx="10160001" cy="6858001"/>
          </a:xfrm>
          <a:prstGeom prst="rect">
            <a:avLst/>
          </a:prstGeom>
          <a:noFill/>
          <a:ln w="9525">
            <a:noFill/>
            <a:miter lim="800000"/>
            <a:headEnd/>
            <a:tailEnd/>
          </a:ln>
          <a:effectLst/>
        </p:spPr>
      </p:pic>
      <p:sp>
        <p:nvSpPr>
          <p:cNvPr id="3" name="TextBox 2"/>
          <p:cNvSpPr txBox="1"/>
          <p:nvPr/>
        </p:nvSpPr>
        <p:spPr>
          <a:xfrm>
            <a:off x="5461000" y="5372081"/>
            <a:ext cx="2984500" cy="954107"/>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Submerged river valleys</a:t>
            </a:r>
            <a:endParaRPr lang="en-US" dirty="0">
              <a:effectLst>
                <a:outerShdw blurRad="38100" dist="38100" dir="2700000" algn="tl">
                  <a:srgbClr val="000000">
                    <a:alpha val="43137"/>
                  </a:srgbClr>
                </a:outerShdw>
              </a:effectLst>
            </a:endParaRPr>
          </a:p>
        </p:txBody>
      </p:sp>
      <p:cxnSp>
        <p:nvCxnSpPr>
          <p:cNvPr id="5" name="Straight Arrow Connector 4"/>
          <p:cNvCxnSpPr/>
          <p:nvPr/>
        </p:nvCxnSpPr>
        <p:spPr bwMode="auto">
          <a:xfrm rot="16200000" flipV="1">
            <a:off x="5010150" y="4171950"/>
            <a:ext cx="1651000" cy="774700"/>
          </a:xfrm>
          <a:prstGeom prst="straightConnector1">
            <a:avLst/>
          </a:prstGeom>
          <a:solidFill>
            <a:srgbClr val="FF0000"/>
          </a:solidFill>
          <a:ln w="38100" cap="flat" cmpd="sng" algn="ctr">
            <a:solidFill>
              <a:schemeClr val="bg1"/>
            </a:solidFill>
            <a:prstDash val="solid"/>
            <a:round/>
            <a:headEnd type="none" w="med" len="med"/>
            <a:tailEnd type="arrow"/>
          </a:ln>
          <a:effectLst>
            <a:outerShdw blurRad="50800" dist="38100" dir="5400000" algn="t" rotWithShape="0">
              <a:prstClr val="black">
                <a:alpha val="40000"/>
              </a:prstClr>
            </a:outerShdw>
          </a:effectLst>
        </p:spPr>
      </p:cxnSp>
      <p:cxnSp>
        <p:nvCxnSpPr>
          <p:cNvPr id="9" name="Straight Arrow Connector 8"/>
          <p:cNvCxnSpPr/>
          <p:nvPr/>
        </p:nvCxnSpPr>
        <p:spPr bwMode="auto">
          <a:xfrm rot="10800000">
            <a:off x="3632200" y="4368800"/>
            <a:ext cx="2057400" cy="1270000"/>
          </a:xfrm>
          <a:prstGeom prst="straightConnector1">
            <a:avLst/>
          </a:prstGeom>
          <a:solidFill>
            <a:srgbClr val="FF0000"/>
          </a:solidFill>
          <a:ln w="38100" cap="flat" cmpd="sng" algn="ctr">
            <a:solidFill>
              <a:schemeClr val="bg1"/>
            </a:solidFill>
            <a:prstDash val="solid"/>
            <a:round/>
            <a:headEnd type="none" w="med" len="med"/>
            <a:tailEnd type="arrow"/>
          </a:ln>
          <a:effectLst>
            <a:outerShdw blurRad="50800" dist="38100" dir="5400000" algn="t" rotWithShape="0">
              <a:prstClr val="black">
                <a:alpha val="40000"/>
              </a:prstClr>
            </a:outerShdw>
          </a:effectLst>
        </p:spPr>
      </p:cxnSp>
      <p:cxnSp>
        <p:nvCxnSpPr>
          <p:cNvPr id="11" name="Straight Arrow Connector 10"/>
          <p:cNvCxnSpPr/>
          <p:nvPr/>
        </p:nvCxnSpPr>
        <p:spPr bwMode="auto">
          <a:xfrm rot="10800000">
            <a:off x="1930400" y="5816600"/>
            <a:ext cx="3683000" cy="38100"/>
          </a:xfrm>
          <a:prstGeom prst="straightConnector1">
            <a:avLst/>
          </a:prstGeom>
          <a:solidFill>
            <a:srgbClr val="FF0000"/>
          </a:solidFill>
          <a:ln w="38100" cap="flat" cmpd="sng" algn="ctr">
            <a:solidFill>
              <a:schemeClr val="bg1"/>
            </a:solidFill>
            <a:prstDash val="solid"/>
            <a:round/>
            <a:headEnd type="none" w="med" len="med"/>
            <a:tailEnd type="arrow"/>
          </a:ln>
          <a:effectLst>
            <a:outerShdw blurRad="50800" dist="38100" dir="5400000" algn="t" rotWithShape="0">
              <a:prstClr val="black">
                <a:alpha val="40000"/>
              </a:prstClr>
            </a:outerShdw>
          </a:effectLst>
        </p:spPr>
      </p:cxn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8898" name="Picture 2" descr="preallegx"/>
          <p:cNvPicPr>
            <a:picLocks noChangeAspect="1" noChangeArrowheads="1"/>
          </p:cNvPicPr>
          <p:nvPr/>
        </p:nvPicPr>
        <p:blipFill>
          <a:blip r:embed="rId3"/>
          <a:srcRect/>
          <a:stretch>
            <a:fillRect/>
          </a:stretch>
        </p:blipFill>
        <p:spPr bwMode="auto">
          <a:xfrm>
            <a:off x="0" y="1066800"/>
            <a:ext cx="9144000" cy="4627563"/>
          </a:xfrm>
          <a:prstGeom prst="rect">
            <a:avLst/>
          </a:prstGeom>
          <a:noFill/>
          <a:ln w="9525">
            <a:noFill/>
            <a:miter lim="800000"/>
            <a:headEnd/>
            <a:tailEnd/>
          </a:ln>
        </p:spPr>
      </p:pic>
      <p:sp>
        <p:nvSpPr>
          <p:cNvPr id="6" name="Rectangle 5"/>
          <p:cNvSpPr/>
          <p:nvPr/>
        </p:nvSpPr>
        <p:spPr bwMode="auto">
          <a:xfrm>
            <a:off x="342900" y="1701800"/>
            <a:ext cx="3670300" cy="1485900"/>
          </a:xfrm>
          <a:prstGeom prst="rect">
            <a:avLst/>
          </a:prstGeom>
          <a:solidFill>
            <a:schemeClr val="bg1"/>
          </a:solidFill>
          <a:ln w="381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
        <p:nvSpPr>
          <p:cNvPr id="7" name="Rectangle 6"/>
          <p:cNvSpPr/>
          <p:nvPr/>
        </p:nvSpPr>
        <p:spPr bwMode="auto">
          <a:xfrm>
            <a:off x="495300" y="1054100"/>
            <a:ext cx="6096000" cy="990600"/>
          </a:xfrm>
          <a:prstGeom prst="rect">
            <a:avLst/>
          </a:prstGeom>
          <a:solidFill>
            <a:schemeClr val="bg1"/>
          </a:solidFill>
          <a:ln w="381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
        <p:nvSpPr>
          <p:cNvPr id="4" name="TextBox 3"/>
          <p:cNvSpPr txBox="1"/>
          <p:nvPr/>
        </p:nvSpPr>
        <p:spPr>
          <a:xfrm>
            <a:off x="0" y="1051580"/>
            <a:ext cx="3111500" cy="954107"/>
          </a:xfrm>
          <a:prstGeom prst="rect">
            <a:avLst/>
          </a:prstGeom>
          <a:noFill/>
        </p:spPr>
        <p:txBody>
          <a:bodyPr wrap="square" rtlCol="0">
            <a:spAutoFit/>
          </a:bodyPr>
          <a:lstStyle/>
          <a:p>
            <a:r>
              <a:rPr lang="en-US" dirty="0" smtClean="0">
                <a:solidFill>
                  <a:srgbClr val="FF0000"/>
                </a:solidFill>
                <a:effectLst>
                  <a:outerShdw blurRad="38100" dist="38100" dir="2700000" algn="tl">
                    <a:srgbClr val="000000">
                      <a:alpha val="43137"/>
                    </a:srgbClr>
                  </a:outerShdw>
                </a:effectLst>
              </a:rPr>
              <a:t>Foreland basin clastic wedges</a:t>
            </a:r>
            <a:endParaRPr lang="en-US" dirty="0">
              <a:solidFill>
                <a:srgbClr val="FF0000"/>
              </a:solidFill>
              <a:effectLst>
                <a:outerShdw blurRad="38100" dist="38100" dir="2700000" algn="tl">
                  <a:srgbClr val="000000">
                    <a:alpha val="43137"/>
                  </a:srgbClr>
                </a:outerShdw>
              </a:effectLst>
            </a:endParaRPr>
          </a:p>
        </p:txBody>
      </p:sp>
      <p:cxnSp>
        <p:nvCxnSpPr>
          <p:cNvPr id="5" name="Straight Arrow Connector 4"/>
          <p:cNvCxnSpPr>
            <a:cxnSpLocks noChangeShapeType="1"/>
            <a:stCxn id="4" idx="2"/>
          </p:cNvCxnSpPr>
          <p:nvPr/>
        </p:nvCxnSpPr>
        <p:spPr bwMode="auto">
          <a:xfrm rot="5400000">
            <a:off x="396417" y="2688770"/>
            <a:ext cx="1842416" cy="476250"/>
          </a:xfrm>
          <a:prstGeom prst="straightConnector1">
            <a:avLst/>
          </a:prstGeom>
          <a:noFill/>
          <a:ln w="38100" algn="ctr">
            <a:solidFill>
              <a:srgbClr val="FF0000"/>
            </a:solidFill>
            <a:round/>
            <a:headEnd/>
            <a:tailEnd type="arrow" w="med" len="med"/>
          </a:ln>
          <a:effectLst>
            <a:outerShdw blurRad="50800" dist="38100" dir="2700000" algn="tl" rotWithShape="0">
              <a:prstClr val="black">
                <a:alpha val="40000"/>
              </a:prstClr>
            </a:outerShdw>
          </a:effectLst>
        </p:spPr>
      </p:cxnSp>
      <p:sp>
        <p:nvSpPr>
          <p:cNvPr id="10" name="TextBox 9"/>
          <p:cNvSpPr txBox="1"/>
          <p:nvPr/>
        </p:nvSpPr>
        <p:spPr>
          <a:xfrm>
            <a:off x="3911600" y="1089680"/>
            <a:ext cx="2667000" cy="954107"/>
          </a:xfrm>
          <a:prstGeom prst="rect">
            <a:avLst/>
          </a:prstGeom>
          <a:noFill/>
        </p:spPr>
        <p:txBody>
          <a:bodyPr wrap="square" rtlCol="0">
            <a:spAutoFit/>
          </a:bodyPr>
          <a:lstStyle/>
          <a:p>
            <a:r>
              <a:rPr lang="en-US" dirty="0" smtClean="0">
                <a:solidFill>
                  <a:srgbClr val="FF0000"/>
                </a:solidFill>
                <a:effectLst>
                  <a:outerShdw blurRad="38100" dist="38100" dir="2700000" algn="tl">
                    <a:srgbClr val="000000">
                      <a:alpha val="43137"/>
                    </a:srgbClr>
                  </a:outerShdw>
                </a:effectLst>
              </a:rPr>
              <a:t>Epicontinental carbonates</a:t>
            </a:r>
            <a:endParaRPr lang="en-US" dirty="0">
              <a:solidFill>
                <a:srgbClr val="FF0000"/>
              </a:solidFill>
              <a:effectLst>
                <a:outerShdw blurRad="38100" dist="38100" dir="2700000" algn="tl">
                  <a:srgbClr val="000000">
                    <a:alpha val="43137"/>
                  </a:srgbClr>
                </a:outerShdw>
              </a:effectLst>
            </a:endParaRPr>
          </a:p>
        </p:txBody>
      </p:sp>
      <p:cxnSp>
        <p:nvCxnSpPr>
          <p:cNvPr id="11" name="Straight Arrow Connector 10"/>
          <p:cNvCxnSpPr>
            <a:cxnSpLocks noChangeShapeType="1"/>
            <a:stCxn id="10" idx="1"/>
          </p:cNvCxnSpPr>
          <p:nvPr/>
        </p:nvCxnSpPr>
        <p:spPr bwMode="auto">
          <a:xfrm rot="10800000" flipV="1">
            <a:off x="2006600" y="1566734"/>
            <a:ext cx="1905000" cy="2116266"/>
          </a:xfrm>
          <a:prstGeom prst="straightConnector1">
            <a:avLst/>
          </a:prstGeom>
          <a:noFill/>
          <a:ln w="38100" algn="ctr">
            <a:solidFill>
              <a:srgbClr val="FF0000"/>
            </a:solidFill>
            <a:round/>
            <a:headEnd/>
            <a:tailEnd type="arrow" w="med" len="med"/>
          </a:ln>
          <a:effectLst>
            <a:outerShdw blurRad="50800" dist="38100" dir="2700000" algn="tl" rotWithShape="0">
              <a:prstClr val="black">
                <a:alpha val="40000"/>
              </a:prstClr>
            </a:outerShdw>
          </a:effectLst>
        </p:spPr>
      </p:cxnSp>
      <p:sp>
        <p:nvSpPr>
          <p:cNvPr id="19" name="TextBox 18"/>
          <p:cNvSpPr txBox="1"/>
          <p:nvPr/>
        </p:nvSpPr>
        <p:spPr>
          <a:xfrm>
            <a:off x="2362200" y="5648980"/>
            <a:ext cx="3175000" cy="523220"/>
          </a:xfrm>
          <a:prstGeom prst="rect">
            <a:avLst/>
          </a:prstGeom>
          <a:noFill/>
        </p:spPr>
        <p:txBody>
          <a:bodyPr wrap="square" rtlCol="0">
            <a:spAutoFit/>
          </a:bodyPr>
          <a:lstStyle/>
          <a:p>
            <a:r>
              <a:rPr lang="en-US" dirty="0" smtClean="0">
                <a:solidFill>
                  <a:srgbClr val="FF0000"/>
                </a:solidFill>
                <a:effectLst>
                  <a:outerShdw blurRad="38100" dist="38100" dir="2700000" algn="tl">
                    <a:srgbClr val="000000">
                      <a:alpha val="43137"/>
                    </a:srgbClr>
                  </a:outerShdw>
                </a:effectLst>
              </a:rPr>
              <a:t>DCM sediments</a:t>
            </a:r>
            <a:endParaRPr lang="en-US" dirty="0">
              <a:solidFill>
                <a:srgbClr val="FF0000"/>
              </a:solidFill>
              <a:effectLst>
                <a:outerShdw blurRad="38100" dist="38100" dir="2700000" algn="tl">
                  <a:srgbClr val="000000">
                    <a:alpha val="43137"/>
                  </a:srgbClr>
                </a:outerShdw>
              </a:effectLst>
            </a:endParaRPr>
          </a:p>
        </p:txBody>
      </p:sp>
      <p:cxnSp>
        <p:nvCxnSpPr>
          <p:cNvPr id="20" name="Straight Arrow Connector 19"/>
          <p:cNvCxnSpPr>
            <a:cxnSpLocks noChangeShapeType="1"/>
          </p:cNvCxnSpPr>
          <p:nvPr/>
        </p:nvCxnSpPr>
        <p:spPr bwMode="auto">
          <a:xfrm rot="16200000" flipV="1">
            <a:off x="990600" y="4470400"/>
            <a:ext cx="1828800" cy="1066800"/>
          </a:xfrm>
          <a:prstGeom prst="straightConnector1">
            <a:avLst/>
          </a:prstGeom>
          <a:noFill/>
          <a:ln w="38100" algn="ctr">
            <a:solidFill>
              <a:srgbClr val="FF0000"/>
            </a:solidFill>
            <a:round/>
            <a:headEnd/>
            <a:tailEnd type="arrow" w="med" len="med"/>
          </a:ln>
          <a:effectLst>
            <a:outerShdw blurRad="50800" dist="38100" dir="2700000" algn="tl" rotWithShape="0">
              <a:prstClr val="black">
                <a:alpha val="40000"/>
              </a:prstClr>
            </a:outerShdw>
          </a:effectLst>
        </p:spPr>
      </p:cxn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7058" name="Picture 2"/>
          <p:cNvPicPr>
            <a:picLocks noChangeAspect="1" noChangeArrowheads="1"/>
          </p:cNvPicPr>
          <p:nvPr/>
        </p:nvPicPr>
        <p:blipFill>
          <a:blip r:embed="rId3"/>
          <a:srcRect t="13002" b="2623"/>
          <a:stretch>
            <a:fillRect/>
          </a:stretch>
        </p:blipFill>
        <p:spPr bwMode="auto">
          <a:xfrm>
            <a:off x="-520701" y="-11113"/>
            <a:ext cx="10160001" cy="6858001"/>
          </a:xfrm>
          <a:prstGeom prst="rect">
            <a:avLst/>
          </a:prstGeom>
          <a:noFill/>
          <a:ln w="9525">
            <a:noFill/>
            <a:miter lim="800000"/>
            <a:headEnd/>
            <a:tailEnd/>
          </a:ln>
          <a:effectLst/>
        </p:spPr>
      </p:pic>
      <p:sp>
        <p:nvSpPr>
          <p:cNvPr id="3" name="TextBox 2"/>
          <p:cNvSpPr txBox="1"/>
          <p:nvPr/>
        </p:nvSpPr>
        <p:spPr>
          <a:xfrm>
            <a:off x="5562600" y="5206981"/>
            <a:ext cx="2984500" cy="523220"/>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Glacial troughs</a:t>
            </a:r>
            <a:endParaRPr lang="en-US" dirty="0">
              <a:effectLst>
                <a:outerShdw blurRad="38100" dist="38100" dir="2700000" algn="tl">
                  <a:srgbClr val="000000">
                    <a:alpha val="43137"/>
                  </a:srgbClr>
                </a:outerShdw>
              </a:effectLst>
            </a:endParaRPr>
          </a:p>
        </p:txBody>
      </p:sp>
      <p:cxnSp>
        <p:nvCxnSpPr>
          <p:cNvPr id="4" name="Straight Arrow Connector 3"/>
          <p:cNvCxnSpPr/>
          <p:nvPr/>
        </p:nvCxnSpPr>
        <p:spPr bwMode="auto">
          <a:xfrm rot="16200000" flipV="1">
            <a:off x="3270250" y="3028950"/>
            <a:ext cx="3340100" cy="1422400"/>
          </a:xfrm>
          <a:prstGeom prst="straightConnector1">
            <a:avLst/>
          </a:prstGeom>
          <a:solidFill>
            <a:srgbClr val="FF0000"/>
          </a:solidFill>
          <a:ln w="38100" cap="flat" cmpd="sng" algn="ctr">
            <a:solidFill>
              <a:schemeClr val="bg1"/>
            </a:solidFill>
            <a:prstDash val="solid"/>
            <a:round/>
            <a:headEnd type="none" w="med" len="med"/>
            <a:tailEnd type="arrow"/>
          </a:ln>
          <a:effectLst>
            <a:outerShdw blurRad="50800" dist="38100" dir="5400000" algn="t" rotWithShape="0">
              <a:prstClr val="black">
                <a:alpha val="40000"/>
              </a:prstClr>
            </a:outerShdw>
          </a:effectLst>
        </p:spPr>
      </p:cxnSp>
      <p:cxnSp>
        <p:nvCxnSpPr>
          <p:cNvPr id="5" name="Straight Arrow Connector 4"/>
          <p:cNvCxnSpPr/>
          <p:nvPr/>
        </p:nvCxnSpPr>
        <p:spPr bwMode="auto">
          <a:xfrm rot="16200000" flipV="1">
            <a:off x="3676650" y="3422650"/>
            <a:ext cx="2413000" cy="1562100"/>
          </a:xfrm>
          <a:prstGeom prst="straightConnector1">
            <a:avLst/>
          </a:prstGeom>
          <a:solidFill>
            <a:srgbClr val="FF0000"/>
          </a:solidFill>
          <a:ln w="38100" cap="flat" cmpd="sng" algn="ctr">
            <a:solidFill>
              <a:schemeClr val="bg1"/>
            </a:solidFill>
            <a:prstDash val="solid"/>
            <a:round/>
            <a:headEnd type="none" w="med" len="med"/>
            <a:tailEnd type="arrow"/>
          </a:ln>
          <a:effectLst>
            <a:outerShdw blurRad="50800" dist="38100" dir="5400000" algn="t" rotWithShape="0">
              <a:prstClr val="black">
                <a:alpha val="40000"/>
              </a:prstClr>
            </a:outerShdw>
          </a:effectLst>
        </p:spPr>
      </p:cxnSp>
      <p:cxnSp>
        <p:nvCxnSpPr>
          <p:cNvPr id="6" name="Straight Arrow Connector 5"/>
          <p:cNvCxnSpPr/>
          <p:nvPr/>
        </p:nvCxnSpPr>
        <p:spPr bwMode="auto">
          <a:xfrm rot="10800000">
            <a:off x="2717800" y="2552700"/>
            <a:ext cx="2933700" cy="2857500"/>
          </a:xfrm>
          <a:prstGeom prst="straightConnector1">
            <a:avLst/>
          </a:prstGeom>
          <a:solidFill>
            <a:srgbClr val="FF0000"/>
          </a:solidFill>
          <a:ln w="38100" cap="flat" cmpd="sng" algn="ctr">
            <a:solidFill>
              <a:schemeClr val="bg1"/>
            </a:solidFill>
            <a:prstDash val="solid"/>
            <a:round/>
            <a:headEnd type="none" w="med" len="med"/>
            <a:tailEnd type="arrow"/>
          </a:ln>
          <a:effectLst>
            <a:outerShdw blurRad="50800" dist="38100" dir="5400000" algn="t" rotWithShape="0">
              <a:prstClr val="black">
                <a:alpha val="40000"/>
              </a:prstClr>
            </a:outerShdw>
          </a:effectLst>
        </p:spPr>
      </p:cxnSp>
      <p:cxnSp>
        <p:nvCxnSpPr>
          <p:cNvPr id="13" name="Straight Arrow Connector 12"/>
          <p:cNvCxnSpPr/>
          <p:nvPr/>
        </p:nvCxnSpPr>
        <p:spPr bwMode="auto">
          <a:xfrm rot="10800000">
            <a:off x="1752600" y="3187700"/>
            <a:ext cx="3886200" cy="2222500"/>
          </a:xfrm>
          <a:prstGeom prst="straightConnector1">
            <a:avLst/>
          </a:prstGeom>
          <a:solidFill>
            <a:srgbClr val="FF0000"/>
          </a:solidFill>
          <a:ln w="38100" cap="flat" cmpd="sng" algn="ctr">
            <a:solidFill>
              <a:schemeClr val="bg1"/>
            </a:solidFill>
            <a:prstDash val="solid"/>
            <a:round/>
            <a:headEnd type="none" w="med" len="med"/>
            <a:tailEnd type="arrow"/>
          </a:ln>
          <a:effectLst>
            <a:outerShdw blurRad="50800" dist="38100" dir="5400000" algn="t" rotWithShape="0">
              <a:prstClr val="black">
                <a:alpha val="40000"/>
              </a:prstClr>
            </a:outerShdw>
          </a:effectLst>
        </p:spPr>
      </p:cxnSp>
      <p:cxnSp>
        <p:nvCxnSpPr>
          <p:cNvPr id="15" name="Straight Arrow Connector 14"/>
          <p:cNvCxnSpPr/>
          <p:nvPr/>
        </p:nvCxnSpPr>
        <p:spPr bwMode="auto">
          <a:xfrm rot="10800000">
            <a:off x="800100" y="3886200"/>
            <a:ext cx="4851400" cy="1549400"/>
          </a:xfrm>
          <a:prstGeom prst="straightConnector1">
            <a:avLst/>
          </a:prstGeom>
          <a:solidFill>
            <a:srgbClr val="FF0000"/>
          </a:solidFill>
          <a:ln w="38100" cap="flat" cmpd="sng" algn="ctr">
            <a:solidFill>
              <a:schemeClr val="bg1"/>
            </a:solidFill>
            <a:prstDash val="solid"/>
            <a:round/>
            <a:headEnd type="none" w="med" len="med"/>
            <a:tailEnd type="arrow"/>
          </a:ln>
          <a:effectLst>
            <a:outerShdw blurRad="50800" dist="38100" dir="5400000" algn="t" rotWithShape="0">
              <a:prstClr val="black">
                <a:alpha val="40000"/>
              </a:prstClr>
            </a:outerShdw>
          </a:effectLst>
        </p:spPr>
      </p:cxn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7058" name="Picture 2"/>
          <p:cNvPicPr>
            <a:picLocks noChangeAspect="1" noChangeArrowheads="1"/>
          </p:cNvPicPr>
          <p:nvPr/>
        </p:nvPicPr>
        <p:blipFill>
          <a:blip r:embed="rId3"/>
          <a:srcRect t="13002" b="2623"/>
          <a:stretch>
            <a:fillRect/>
          </a:stretch>
        </p:blipFill>
        <p:spPr bwMode="auto">
          <a:xfrm>
            <a:off x="-520701" y="-11113"/>
            <a:ext cx="10160001" cy="6858001"/>
          </a:xfrm>
          <a:prstGeom prst="rect">
            <a:avLst/>
          </a:prstGeom>
          <a:noFill/>
          <a:ln w="9525">
            <a:noFill/>
            <a:miter lim="800000"/>
            <a:headEnd/>
            <a:tailEnd/>
          </a:ln>
          <a:effectLst/>
        </p:spPr>
      </p:pic>
      <p:sp>
        <p:nvSpPr>
          <p:cNvPr id="3" name="TextBox 2"/>
          <p:cNvSpPr txBox="1"/>
          <p:nvPr/>
        </p:nvSpPr>
        <p:spPr>
          <a:xfrm>
            <a:off x="5562600" y="5206981"/>
            <a:ext cx="2984500" cy="523220"/>
          </a:xfrm>
          <a:prstGeom prst="rect">
            <a:avLst/>
          </a:prstGeom>
          <a:noFill/>
        </p:spPr>
        <p:txBody>
          <a:bodyPr wrap="square" rtlCol="0">
            <a:spAutoFit/>
          </a:bodyPr>
          <a:lstStyle/>
          <a:p>
            <a:r>
              <a:rPr lang="en-US" dirty="0" err="1" smtClean="0">
                <a:effectLst>
                  <a:outerShdw blurRad="38100" dist="38100" dir="2700000" algn="tl">
                    <a:srgbClr val="000000">
                      <a:alpha val="43137"/>
                    </a:srgbClr>
                  </a:outerShdw>
                </a:effectLst>
              </a:rPr>
              <a:t>Somes</a:t>
            </a:r>
            <a:r>
              <a:rPr lang="en-US" dirty="0" smtClean="0">
                <a:effectLst>
                  <a:outerShdw blurRad="38100" dist="38100" dir="2700000" algn="tl">
                    <a:srgbClr val="000000">
                      <a:alpha val="43137"/>
                    </a:srgbClr>
                  </a:outerShdw>
                </a:effectLst>
              </a:rPr>
              <a:t> Sound</a:t>
            </a:r>
            <a:endParaRPr lang="en-US" dirty="0">
              <a:effectLst>
                <a:outerShdw blurRad="38100" dist="38100" dir="2700000" algn="tl">
                  <a:srgbClr val="000000">
                    <a:alpha val="43137"/>
                  </a:srgbClr>
                </a:outerShdw>
              </a:effectLst>
            </a:endParaRPr>
          </a:p>
        </p:txBody>
      </p:sp>
      <p:cxnSp>
        <p:nvCxnSpPr>
          <p:cNvPr id="6" name="Straight Arrow Connector 5"/>
          <p:cNvCxnSpPr/>
          <p:nvPr/>
        </p:nvCxnSpPr>
        <p:spPr bwMode="auto">
          <a:xfrm rot="10800000">
            <a:off x="2717800" y="2552700"/>
            <a:ext cx="2933700" cy="2857500"/>
          </a:xfrm>
          <a:prstGeom prst="straightConnector1">
            <a:avLst/>
          </a:prstGeom>
          <a:solidFill>
            <a:srgbClr val="FF0000"/>
          </a:solidFill>
          <a:ln w="38100" cap="flat" cmpd="sng" algn="ctr">
            <a:solidFill>
              <a:schemeClr val="bg1"/>
            </a:solidFill>
            <a:prstDash val="solid"/>
            <a:round/>
            <a:headEnd type="none" w="med" len="med"/>
            <a:tailEnd type="arrow"/>
          </a:ln>
          <a:effectLst>
            <a:outerShdw blurRad="50800" dist="38100" dir="5400000" algn="t" rotWithShape="0">
              <a:prstClr val="black">
                <a:alpha val="40000"/>
              </a:prstClr>
            </a:outerShdw>
          </a:effectLst>
        </p:spPr>
      </p:cxn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6" name="Picture 2" descr="Acadia 09NPS"/>
          <p:cNvPicPr>
            <a:picLocks noChangeAspect="1" noChangeArrowheads="1"/>
          </p:cNvPicPr>
          <p:nvPr/>
        </p:nvPicPr>
        <p:blipFill>
          <a:blip r:embed="rId3"/>
          <a:srcRect/>
          <a:stretch>
            <a:fillRect/>
          </a:stretch>
        </p:blipFill>
        <p:spPr bwMode="auto">
          <a:xfrm>
            <a:off x="-12700" y="873125"/>
            <a:ext cx="9144000" cy="5984875"/>
          </a:xfrm>
          <a:prstGeom prst="rect">
            <a:avLst/>
          </a:prstGeom>
          <a:noFill/>
          <a:ln w="9525">
            <a:noFill/>
            <a:miter lim="800000"/>
            <a:headEnd/>
            <a:tailEnd/>
          </a:ln>
        </p:spPr>
      </p:pic>
      <p:sp>
        <p:nvSpPr>
          <p:cNvPr id="241667" name="Text Box 3"/>
          <p:cNvSpPr txBox="1">
            <a:spLocks noChangeArrowheads="1"/>
          </p:cNvSpPr>
          <p:nvPr/>
        </p:nvSpPr>
        <p:spPr bwMode="auto">
          <a:xfrm>
            <a:off x="0" y="195943"/>
            <a:ext cx="9144000" cy="519113"/>
          </a:xfrm>
          <a:prstGeom prst="rect">
            <a:avLst/>
          </a:prstGeom>
          <a:noFill/>
          <a:ln w="19050">
            <a:noFill/>
            <a:miter lim="800000"/>
            <a:headEnd/>
            <a:tailEnd/>
          </a:ln>
        </p:spPr>
        <p:txBody>
          <a:bodyPr>
            <a:spAutoFit/>
          </a:bodyPr>
          <a:lstStyle/>
          <a:p>
            <a:pPr>
              <a:spcBef>
                <a:spcPct val="50000"/>
              </a:spcBef>
            </a:pPr>
            <a:r>
              <a:rPr lang="en-US" dirty="0" err="1"/>
              <a:t>Somes</a:t>
            </a:r>
            <a:r>
              <a:rPr lang="en-US" dirty="0"/>
              <a:t> Sound – Only true fjord on E. U.S. seaboard</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8087" name="Picture 7"/>
          <p:cNvPicPr>
            <a:picLocks noChangeAspect="1" noChangeArrowheads="1"/>
          </p:cNvPicPr>
          <p:nvPr/>
        </p:nvPicPr>
        <p:blipFill>
          <a:blip r:embed="rId3"/>
          <a:srcRect l="22578" t="24658" r="40911" b="14697"/>
          <a:stretch>
            <a:fillRect/>
          </a:stretch>
        </p:blipFill>
        <p:spPr bwMode="auto">
          <a:xfrm>
            <a:off x="1970087" y="-6821"/>
            <a:ext cx="5154613" cy="684941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70" name="Picture 2" descr="Acadia 3 RFH"/>
          <p:cNvPicPr>
            <a:picLocks noChangeAspect="1" noChangeArrowheads="1"/>
          </p:cNvPicPr>
          <p:nvPr/>
        </p:nvPicPr>
        <p:blipFill>
          <a:blip r:embed="rId3"/>
          <a:srcRect/>
          <a:stretch>
            <a:fillRect/>
          </a:stretch>
        </p:blipFill>
        <p:spPr bwMode="auto">
          <a:xfrm>
            <a:off x="-12700" y="233363"/>
            <a:ext cx="9144000" cy="6369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Picture 2" descr="http://www.mcmains.com/wren/albums/2000/cherryfield/000703ae.jpg"/>
          <p:cNvPicPr>
            <a:picLocks noChangeAspect="1" noChangeArrowheads="1"/>
          </p:cNvPicPr>
          <p:nvPr/>
        </p:nvPicPr>
        <p:blipFill>
          <a:blip r:embed="rId3"/>
          <a:srcRect/>
          <a:stretch>
            <a:fillRect/>
          </a:stretch>
        </p:blipFill>
        <p:spPr bwMode="auto">
          <a:xfrm>
            <a:off x="-12700" y="369888"/>
            <a:ext cx="9144000" cy="6096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8" name="Picture 2"/>
          <p:cNvPicPr>
            <a:picLocks noChangeAspect="1" noChangeArrowheads="1"/>
          </p:cNvPicPr>
          <p:nvPr/>
        </p:nvPicPr>
        <p:blipFill>
          <a:blip r:embed="rId3"/>
          <a:srcRect l="6328" t="16992" r="6017" b="3320"/>
          <a:stretch>
            <a:fillRect/>
          </a:stretch>
        </p:blipFill>
        <p:spPr bwMode="auto">
          <a:xfrm>
            <a:off x="-285750" y="0"/>
            <a:ext cx="9429750" cy="6858000"/>
          </a:xfrm>
          <a:prstGeom prst="rect">
            <a:avLst/>
          </a:prstGeom>
          <a:noFill/>
          <a:ln w="38100">
            <a:noFill/>
            <a:miter lim="800000"/>
            <a:headEnd/>
            <a:tailEnd/>
          </a:ln>
        </p:spPr>
      </p:pic>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3" name="Picture 4" descr="http://lh5.ggpht.com/_zmAULU74PmU/SH9MKh-jXNI/AAAAAAAACTE/XnU22oAbxGk/s512/IMG_1917.jpg"/>
          <p:cNvPicPr>
            <a:picLocks noChangeAspect="1" noChangeArrowheads="1"/>
          </p:cNvPicPr>
          <p:nvPr/>
        </p:nvPicPr>
        <p:blipFill>
          <a:blip r:embed="rId3"/>
          <a:srcRect/>
          <a:stretch>
            <a:fillRect/>
          </a:stretch>
        </p:blipFill>
        <p:spPr bwMode="auto">
          <a:xfrm>
            <a:off x="1987550" y="-11112"/>
            <a:ext cx="51435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6" name="Picture 2" descr="http://static.newworldencyclopedia.org/b/ba/Thunder_hole.jpg"/>
          <p:cNvPicPr>
            <a:picLocks noChangeAspect="1" noChangeArrowheads="1"/>
          </p:cNvPicPr>
          <p:nvPr/>
        </p:nvPicPr>
        <p:blipFill>
          <a:blip r:embed="rId3"/>
          <a:srcRect/>
          <a:stretch>
            <a:fillRect/>
          </a:stretch>
        </p:blipFill>
        <p:spPr bwMode="auto">
          <a:xfrm>
            <a:off x="1987550" y="0"/>
            <a:ext cx="51435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6" name="Picture 2" descr="http://static.newworldencyclopedia.org/b/ba/Thunder_hole.jpg"/>
          <p:cNvPicPr>
            <a:picLocks noChangeAspect="1" noChangeArrowheads="1"/>
          </p:cNvPicPr>
          <p:nvPr/>
        </p:nvPicPr>
        <p:blipFill>
          <a:blip r:embed="rId3"/>
          <a:srcRect/>
          <a:stretch>
            <a:fillRect/>
          </a:stretch>
        </p:blipFill>
        <p:spPr bwMode="auto">
          <a:xfrm>
            <a:off x="1987550" y="0"/>
            <a:ext cx="5143500" cy="6858000"/>
          </a:xfrm>
          <a:prstGeom prst="rect">
            <a:avLst/>
          </a:prstGeom>
          <a:noFill/>
          <a:ln w="9525">
            <a:noFill/>
            <a:miter lim="800000"/>
            <a:headEnd/>
            <a:tailEnd/>
          </a:ln>
        </p:spPr>
      </p:pic>
      <p:pic>
        <p:nvPicPr>
          <p:cNvPr id="3" name="Picture 4" descr="ol man.tif"/>
          <p:cNvPicPr>
            <a:picLocks noChangeAspect="1"/>
          </p:cNvPicPr>
          <p:nvPr/>
        </p:nvPicPr>
        <p:blipFill>
          <a:blip r:embed="rId4">
            <a:duotone>
              <a:prstClr val="black"/>
              <a:srgbClr val="D9C3A5">
                <a:tint val="50000"/>
                <a:satMod val="180000"/>
              </a:srgbClr>
            </a:duotone>
          </a:blip>
          <a:srcRect/>
          <a:stretch>
            <a:fillRect/>
          </a:stretch>
        </p:blipFill>
        <p:spPr bwMode="auto">
          <a:xfrm>
            <a:off x="2286000" y="1143000"/>
            <a:ext cx="4572000" cy="4572000"/>
          </a:xfrm>
          <a:prstGeom prst="rect">
            <a:avLst/>
          </a:prstGeom>
          <a:noFill/>
          <a:ln w="9525">
            <a:noFill/>
            <a:miter lim="800000"/>
            <a:headEnd/>
            <a:tailEnd/>
          </a:ln>
          <a:effectLst/>
        </p:spPr>
      </p:pic>
      <p:sp>
        <p:nvSpPr>
          <p:cNvPr id="4" name="Oval Callout 3"/>
          <p:cNvSpPr/>
          <p:nvPr/>
        </p:nvSpPr>
        <p:spPr bwMode="auto">
          <a:xfrm>
            <a:off x="674913" y="1034142"/>
            <a:ext cx="2394857" cy="1643743"/>
          </a:xfrm>
          <a:prstGeom prst="wedgeEllipseCallout">
            <a:avLst>
              <a:gd name="adj1" fmla="val 107931"/>
              <a:gd name="adj2" fmla="val 157160"/>
            </a:avLst>
          </a:prstGeom>
          <a:solidFill>
            <a:schemeClr val="bg1"/>
          </a:solid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000" dirty="0" smtClean="0">
                <a:solidFill>
                  <a:schemeClr val="tx1"/>
                </a:solidFill>
              </a:rPr>
              <a:t>Bye now. </a:t>
            </a:r>
          </a:p>
          <a:p>
            <a:pPr marL="0" marR="0" indent="0" algn="ctr" defTabSz="914400" rtl="0" eaLnBrk="1" fontAlgn="base" latinLnBrk="0" hangingPunct="1">
              <a:lnSpc>
                <a:spcPct val="100000"/>
              </a:lnSpc>
              <a:spcBef>
                <a:spcPct val="0"/>
              </a:spcBef>
              <a:spcAft>
                <a:spcPct val="0"/>
              </a:spcAft>
              <a:buClrTx/>
              <a:buSzTx/>
              <a:buFontTx/>
              <a:buNone/>
              <a:tabLst/>
            </a:pPr>
            <a:r>
              <a:rPr lang="en-US" sz="2000" dirty="0" smtClean="0">
                <a:solidFill>
                  <a:schemeClr val="tx1"/>
                </a:solidFill>
              </a:rPr>
              <a:t>I hope you enjoyed my story!</a:t>
            </a:r>
            <a:endParaRPr kumimoji="0" lang="en-US" sz="2000" b="1" i="0" u="none" strike="noStrike" cap="none" normalizeH="0" baseline="0" dirty="0" smtClean="0">
              <a:ln>
                <a:noFill/>
              </a:ln>
              <a:solidFill>
                <a:schemeClr val="tx1"/>
              </a:solidFill>
              <a:effectLst/>
              <a:latin typeface="Arial" charset="0"/>
            </a:endParaRP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07874" name="Text Box 4"/>
          <p:cNvSpPr txBox="1">
            <a:spLocks noChangeArrowheads="1"/>
          </p:cNvSpPr>
          <p:nvPr/>
        </p:nvSpPr>
        <p:spPr bwMode="auto">
          <a:xfrm>
            <a:off x="0" y="1282700"/>
            <a:ext cx="9144000" cy="1384995"/>
          </a:xfrm>
          <a:prstGeom prst="rect">
            <a:avLst/>
          </a:prstGeom>
          <a:noFill/>
          <a:ln w="38100">
            <a:noFill/>
            <a:miter lim="800000"/>
            <a:headEnd/>
            <a:tailEnd/>
          </a:ln>
        </p:spPr>
        <p:txBody>
          <a:bodyPr>
            <a:spAutoFit/>
          </a:bodyPr>
          <a:lstStyle/>
          <a:p>
            <a:pPr>
              <a:spcBef>
                <a:spcPct val="50000"/>
              </a:spcBef>
            </a:pPr>
            <a:r>
              <a:rPr lang="en-US" dirty="0" smtClean="0">
                <a:solidFill>
                  <a:schemeClr val="tx1"/>
                </a:solidFill>
              </a:rPr>
              <a:t>The </a:t>
            </a:r>
            <a:r>
              <a:rPr lang="en-US" dirty="0">
                <a:solidFill>
                  <a:schemeClr val="tx1"/>
                </a:solidFill>
              </a:rPr>
              <a:t>Late Paleozoic </a:t>
            </a:r>
            <a:r>
              <a:rPr lang="en-US" dirty="0" smtClean="0">
                <a:solidFill>
                  <a:schemeClr val="tx1"/>
                </a:solidFill>
              </a:rPr>
              <a:t>Alleghenian </a:t>
            </a:r>
            <a:r>
              <a:rPr lang="en-US" dirty="0">
                <a:solidFill>
                  <a:schemeClr val="tx1"/>
                </a:solidFill>
              </a:rPr>
              <a:t>Orogeny</a:t>
            </a:r>
            <a:br>
              <a:rPr lang="en-US" dirty="0">
                <a:solidFill>
                  <a:schemeClr val="tx1"/>
                </a:solidFill>
              </a:rPr>
            </a:br>
            <a:r>
              <a:rPr lang="en-US" dirty="0">
                <a:solidFill>
                  <a:schemeClr val="tx1"/>
                </a:solidFill>
              </a:rPr>
              <a:t>Mississippian, Pennsylvanian, and Permian; 320 my to 250 my </a:t>
            </a:r>
          </a:p>
        </p:txBody>
      </p:sp>
      <p:pic>
        <p:nvPicPr>
          <p:cNvPr id="207875" name="Picture 5"/>
          <p:cNvPicPr>
            <a:picLocks noChangeAspect="1" noChangeArrowheads="1"/>
          </p:cNvPicPr>
          <p:nvPr/>
        </p:nvPicPr>
        <p:blipFill>
          <a:blip r:embed="rId3"/>
          <a:srcRect/>
          <a:stretch>
            <a:fillRect/>
          </a:stretch>
        </p:blipFill>
        <p:spPr bwMode="auto">
          <a:xfrm>
            <a:off x="158750" y="3009901"/>
            <a:ext cx="8801100" cy="2038310"/>
          </a:xfrm>
          <a:prstGeom prst="rect">
            <a:avLst/>
          </a:prstGeom>
          <a:noFill/>
          <a:ln w="12700">
            <a:solidFill>
              <a:schemeClr val="tx1"/>
            </a:solidFill>
            <a:miter lim="800000"/>
            <a:headEnd/>
            <a:tailEnd/>
          </a:ln>
          <a:effectLst>
            <a:outerShdw blurRad="50800" dist="762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2690" name="Picture 2"/>
          <p:cNvPicPr>
            <a:picLocks noChangeAspect="1" noChangeArrowheads="1"/>
          </p:cNvPicPr>
          <p:nvPr/>
        </p:nvPicPr>
        <p:blipFill>
          <a:blip r:embed="rId3"/>
          <a:srcRect/>
          <a:stretch>
            <a:fillRect/>
          </a:stretch>
        </p:blipFill>
        <p:spPr bwMode="auto">
          <a:xfrm>
            <a:off x="1676400" y="0"/>
            <a:ext cx="5849938"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3714" name="Picture 3" descr="tacontel"/>
          <p:cNvPicPr>
            <a:picLocks noChangeAspect="1" noChangeArrowheads="1"/>
          </p:cNvPicPr>
          <p:nvPr/>
        </p:nvPicPr>
        <p:blipFill>
          <a:blip r:embed="rId3"/>
          <a:srcRect/>
          <a:stretch>
            <a:fillRect/>
          </a:stretch>
        </p:blipFill>
        <p:spPr bwMode="auto">
          <a:xfrm>
            <a:off x="0" y="0"/>
            <a:ext cx="9144000" cy="61007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4738" name="Picture 2" descr="Great Smoky Mtns 14 EGS"/>
          <p:cNvPicPr>
            <a:picLocks noChangeAspect="1" noChangeArrowheads="1"/>
          </p:cNvPicPr>
          <p:nvPr/>
        </p:nvPicPr>
        <p:blipFill>
          <a:blip r:embed="rId3"/>
          <a:srcRect/>
          <a:stretch>
            <a:fillRect/>
          </a:stretch>
        </p:blipFill>
        <p:spPr bwMode="auto">
          <a:xfrm>
            <a:off x="0" y="0"/>
            <a:ext cx="9144000" cy="62166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10277" name="Picture 5"/>
          <p:cNvPicPr>
            <a:picLocks noChangeAspect="1" noChangeArrowheads="1"/>
          </p:cNvPicPr>
          <p:nvPr/>
        </p:nvPicPr>
        <p:blipFill>
          <a:blip r:embed="rId2"/>
          <a:srcRect/>
          <a:stretch>
            <a:fillRect/>
          </a:stretch>
        </p:blipFill>
        <p:spPr bwMode="auto">
          <a:xfrm>
            <a:off x="2268538" y="165100"/>
            <a:ext cx="4606925" cy="6527800"/>
          </a:xfrm>
          <a:prstGeom prst="rect">
            <a:avLst/>
          </a:prstGeom>
          <a:noFill/>
          <a:ln w="38100" cap="flat" cmpd="sng">
            <a:noFill/>
            <a:prstDash val="solid"/>
            <a:miter lim="800000"/>
            <a:headEnd type="none" w="med" len="med"/>
            <a:tailEnd type="none" w="med" len="med"/>
          </a:ln>
          <a:effectLst>
            <a:outerShdw blurRad="50800" dist="76200" dir="2700000" algn="tl" rotWithShape="0">
              <a:prstClr val="black">
                <a:alpha val="40000"/>
              </a:prstClr>
            </a:outerShdw>
          </a:effectLst>
        </p:spPr>
      </p:pic>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PhAnim="0" show="0">
  <p:cSld>
    <p:bg>
      <p:bgPr>
        <a:solidFill>
          <a:schemeClr val="accent1"/>
        </a:solidFill>
        <a:effectLst/>
      </p:bgPr>
    </p:bg>
    <p:spTree>
      <p:nvGrpSpPr>
        <p:cNvPr id="1" name=""/>
        <p:cNvGrpSpPr/>
        <p:nvPr/>
      </p:nvGrpSpPr>
      <p:grpSpPr>
        <a:xfrm>
          <a:off x="0" y="0"/>
          <a:ext cx="0" cy="0"/>
          <a:chOff x="0" y="0"/>
          <a:chExt cx="0" cy="0"/>
        </a:xfrm>
      </p:grpSpPr>
      <p:sp>
        <p:nvSpPr>
          <p:cNvPr id="246786" name="Rectangle 3"/>
          <p:cNvSpPr>
            <a:spLocks noGrp="1" noChangeArrowheads="1"/>
          </p:cNvSpPr>
          <p:nvPr>
            <p:ph type="title"/>
          </p:nvPr>
        </p:nvSpPr>
        <p:spPr>
          <a:xfrm>
            <a:off x="0" y="381000"/>
            <a:ext cx="9144000" cy="1143000"/>
          </a:xfrm>
        </p:spPr>
        <p:txBody>
          <a:bodyPr/>
          <a:lstStyle/>
          <a:p>
            <a:pPr eaLnBrk="1" hangingPunct="1"/>
            <a:r>
              <a:rPr lang="en-US" sz="2800" smtClean="0"/>
              <a:t>Geologic History of the Appalachian Mountains- </a:t>
            </a:r>
            <a:r>
              <a:rPr lang="en-US" sz="2800" smtClean="0">
                <a:solidFill>
                  <a:srgbClr val="0000FF"/>
                </a:solidFill>
              </a:rPr>
              <a:t>Colliding and Rifting Continents</a:t>
            </a:r>
          </a:p>
        </p:txBody>
      </p:sp>
      <p:sp>
        <p:nvSpPr>
          <p:cNvPr id="246787" name="Rectangle 4"/>
          <p:cNvSpPr>
            <a:spLocks noGrp="1" noChangeArrowheads="1"/>
          </p:cNvSpPr>
          <p:nvPr>
            <p:ph type="body" idx="1"/>
          </p:nvPr>
        </p:nvSpPr>
        <p:spPr>
          <a:xfrm>
            <a:off x="457200" y="1905000"/>
            <a:ext cx="8229600" cy="3962400"/>
          </a:xfrm>
        </p:spPr>
        <p:txBody>
          <a:bodyPr/>
          <a:lstStyle/>
          <a:p>
            <a:pPr eaLnBrk="1" hangingPunct="1">
              <a:lnSpc>
                <a:spcPct val="80000"/>
              </a:lnSpc>
              <a:buFontTx/>
              <a:buNone/>
            </a:pPr>
            <a:r>
              <a:rPr lang="en-US" sz="1800" b="1" u="sng" smtClean="0">
                <a:solidFill>
                  <a:srgbClr val="FF0000"/>
                </a:solidFill>
              </a:rPr>
              <a:t>Precambrian</a:t>
            </a:r>
          </a:p>
          <a:p>
            <a:pPr eaLnBrk="1" hangingPunct="1">
              <a:lnSpc>
                <a:spcPct val="80000"/>
              </a:lnSpc>
              <a:buFontTx/>
              <a:buNone/>
            </a:pPr>
            <a:r>
              <a:rPr lang="en-US" sz="1800" b="1" smtClean="0"/>
              <a:t>	1. N. America, Africa, Asia and Europe collide to form a super     continent  </a:t>
            </a:r>
            <a:r>
              <a:rPr lang="en-US" sz="1800" b="1" smtClean="0">
                <a:solidFill>
                  <a:srgbClr val="0000FF"/>
                </a:solidFill>
              </a:rPr>
              <a:t>METAMORPHISM</a:t>
            </a:r>
          </a:p>
          <a:p>
            <a:pPr eaLnBrk="1" hangingPunct="1">
              <a:lnSpc>
                <a:spcPct val="80000"/>
              </a:lnSpc>
              <a:buFontTx/>
              <a:buNone/>
            </a:pPr>
            <a:r>
              <a:rPr lang="en-US" sz="1800" b="1" smtClean="0">
                <a:solidFill>
                  <a:srgbClr val="0000FF"/>
                </a:solidFill>
              </a:rPr>
              <a:t>	</a:t>
            </a:r>
            <a:r>
              <a:rPr lang="en-US" sz="1800" b="1" smtClean="0"/>
              <a:t>2. Super continent rifts apart forming proto-Atlantic Ocean (Iapetus)</a:t>
            </a:r>
          </a:p>
          <a:p>
            <a:pPr eaLnBrk="1" hangingPunct="1">
              <a:lnSpc>
                <a:spcPct val="80000"/>
              </a:lnSpc>
              <a:buFontTx/>
              <a:buNone/>
            </a:pPr>
            <a:r>
              <a:rPr lang="en-US" sz="1800" b="1" smtClean="0">
                <a:solidFill>
                  <a:srgbClr val="0000FF"/>
                </a:solidFill>
              </a:rPr>
              <a:t>	FORM BASALTS</a:t>
            </a:r>
          </a:p>
          <a:p>
            <a:pPr eaLnBrk="1" hangingPunct="1">
              <a:lnSpc>
                <a:spcPct val="80000"/>
              </a:lnSpc>
              <a:buFontTx/>
              <a:buNone/>
            </a:pPr>
            <a:r>
              <a:rPr lang="en-US" sz="1800" b="1" smtClean="0">
                <a:solidFill>
                  <a:srgbClr val="0000FF"/>
                </a:solidFill>
              </a:rPr>
              <a:t>	</a:t>
            </a:r>
            <a:r>
              <a:rPr lang="en-US" sz="1800" b="1" smtClean="0"/>
              <a:t>3. Tensional rifting forces change to compression and subduction</a:t>
            </a:r>
            <a:r>
              <a:rPr lang="en-US" sz="1800" b="1" smtClean="0">
                <a:solidFill>
                  <a:srgbClr val="0000FF"/>
                </a:solidFill>
              </a:rPr>
              <a:t>  BUILD ANDESITIC VOLCANIC CHAINS</a:t>
            </a:r>
          </a:p>
          <a:p>
            <a:pPr eaLnBrk="1" hangingPunct="1">
              <a:lnSpc>
                <a:spcPct val="80000"/>
              </a:lnSpc>
              <a:buFontTx/>
              <a:buNone/>
            </a:pPr>
            <a:endParaRPr lang="en-US" sz="1800" b="1" u="sng" smtClean="0">
              <a:solidFill>
                <a:srgbClr val="FF0000"/>
              </a:solidFill>
            </a:endParaRPr>
          </a:p>
          <a:p>
            <a:pPr eaLnBrk="1" hangingPunct="1">
              <a:lnSpc>
                <a:spcPct val="80000"/>
              </a:lnSpc>
              <a:buFontTx/>
              <a:buNone/>
            </a:pPr>
            <a:r>
              <a:rPr lang="en-US" sz="1800" b="1" u="sng" smtClean="0">
                <a:solidFill>
                  <a:srgbClr val="FF0000"/>
                </a:solidFill>
              </a:rPr>
              <a:t>Paleozoic</a:t>
            </a:r>
          </a:p>
          <a:p>
            <a:pPr eaLnBrk="1" hangingPunct="1">
              <a:lnSpc>
                <a:spcPct val="80000"/>
              </a:lnSpc>
              <a:buFontTx/>
              <a:buNone/>
            </a:pPr>
            <a:r>
              <a:rPr lang="en-US" sz="1800" b="1" smtClean="0"/>
              <a:t>	1. Taconic Orogeny- collision of andesitic volcanic chain with N. America  </a:t>
            </a:r>
            <a:r>
              <a:rPr lang="en-US" sz="1800" b="1" smtClean="0">
                <a:solidFill>
                  <a:srgbClr val="0000FF"/>
                </a:solidFill>
              </a:rPr>
              <a:t>DEFORMATION, METAMORPHISM, MAGMATISM</a:t>
            </a:r>
          </a:p>
          <a:p>
            <a:pPr eaLnBrk="1" hangingPunct="1">
              <a:lnSpc>
                <a:spcPct val="80000"/>
              </a:lnSpc>
              <a:buFontTx/>
              <a:buNone/>
            </a:pPr>
            <a:r>
              <a:rPr lang="en-US" sz="1800" b="1" smtClean="0"/>
              <a:t>	2. Acadian Orogeny- Avalon terrane collides with northern coast of N. America </a:t>
            </a:r>
            <a:r>
              <a:rPr lang="en-US" sz="1800" b="1" smtClean="0">
                <a:solidFill>
                  <a:srgbClr val="0000FF"/>
                </a:solidFill>
              </a:rPr>
              <a:t>DEFORMATION, METAMORPHISM, MAGMATISM</a:t>
            </a:r>
            <a:endParaRPr lang="en-US" sz="1800" b="1" smtClean="0"/>
          </a:p>
          <a:p>
            <a:pPr eaLnBrk="1" hangingPunct="1">
              <a:lnSpc>
                <a:spcPct val="80000"/>
              </a:lnSpc>
              <a:buFontTx/>
              <a:buNone/>
            </a:pPr>
            <a:r>
              <a:rPr lang="en-US" sz="1800" b="1" smtClean="0"/>
              <a:t>	3. Alleghenian Orogeny- all continents collide to form super continent called Pangea </a:t>
            </a:r>
            <a:r>
              <a:rPr lang="en-US" sz="1800" b="1" smtClean="0">
                <a:solidFill>
                  <a:srgbClr val="0000FF"/>
                </a:solidFill>
              </a:rPr>
              <a:t>DEFORMATION, METAMORPHISM, MAGMATISM</a:t>
            </a:r>
            <a:endParaRPr lang="en-US" sz="1800" b="1" smtClean="0"/>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7810" name="Picture 2" descr="Shenandoah 02NPS"/>
          <p:cNvPicPr>
            <a:picLocks noChangeAspect="1" noChangeArrowheads="1"/>
          </p:cNvPicPr>
          <p:nvPr/>
        </p:nvPicPr>
        <p:blipFill>
          <a:blip r:embed="rId3"/>
          <a:srcRect/>
          <a:stretch>
            <a:fillRect/>
          </a:stretch>
        </p:blipFill>
        <p:spPr bwMode="auto">
          <a:xfrm>
            <a:off x="0" y="0"/>
            <a:ext cx="9144000" cy="6073775"/>
          </a:xfrm>
          <a:prstGeom prst="rect">
            <a:avLst/>
          </a:prstGeom>
          <a:noFill/>
          <a:ln w="9525">
            <a:noFill/>
            <a:miter lim="800000"/>
            <a:headEnd/>
            <a:tailEnd/>
          </a:ln>
        </p:spPr>
      </p:pic>
      <p:sp>
        <p:nvSpPr>
          <p:cNvPr id="247811" name="Text Box 3"/>
          <p:cNvSpPr txBox="1">
            <a:spLocks noChangeArrowheads="1"/>
          </p:cNvSpPr>
          <p:nvPr/>
        </p:nvSpPr>
        <p:spPr bwMode="auto">
          <a:xfrm>
            <a:off x="0" y="6172200"/>
            <a:ext cx="9144000" cy="519113"/>
          </a:xfrm>
          <a:prstGeom prst="rect">
            <a:avLst/>
          </a:prstGeom>
          <a:noFill/>
          <a:ln w="19050">
            <a:noFill/>
            <a:miter lim="800000"/>
            <a:headEnd/>
            <a:tailEnd/>
          </a:ln>
        </p:spPr>
        <p:txBody>
          <a:bodyPr>
            <a:spAutoFit/>
          </a:bodyPr>
          <a:lstStyle/>
          <a:p>
            <a:pPr>
              <a:spcBef>
                <a:spcPct val="50000"/>
              </a:spcBef>
            </a:pPr>
            <a:r>
              <a:rPr lang="en-US"/>
              <a:t>Old Rag Mountain – Precambrian Granite</a:t>
            </a:r>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8834" name="Picture 2" descr="Shenandoah 04NPS"/>
          <p:cNvPicPr>
            <a:picLocks noChangeAspect="1" noChangeArrowheads="1"/>
          </p:cNvPicPr>
          <p:nvPr/>
        </p:nvPicPr>
        <p:blipFill>
          <a:blip r:embed="rId3"/>
          <a:srcRect/>
          <a:stretch>
            <a:fillRect/>
          </a:stretch>
        </p:blipFill>
        <p:spPr bwMode="auto">
          <a:xfrm>
            <a:off x="0" y="0"/>
            <a:ext cx="9144000" cy="6076950"/>
          </a:xfrm>
          <a:prstGeom prst="rect">
            <a:avLst/>
          </a:prstGeom>
          <a:noFill/>
          <a:ln w="9525">
            <a:noFill/>
            <a:miter lim="800000"/>
            <a:headEnd/>
            <a:tailEnd/>
          </a:ln>
        </p:spPr>
      </p:pic>
      <p:sp>
        <p:nvSpPr>
          <p:cNvPr id="248835" name="Text Box 3"/>
          <p:cNvSpPr txBox="1">
            <a:spLocks noChangeArrowheads="1"/>
          </p:cNvSpPr>
          <p:nvPr/>
        </p:nvSpPr>
        <p:spPr bwMode="auto">
          <a:xfrm>
            <a:off x="0" y="6324600"/>
            <a:ext cx="9144000" cy="457200"/>
          </a:xfrm>
          <a:prstGeom prst="rect">
            <a:avLst/>
          </a:prstGeom>
          <a:noFill/>
          <a:ln w="19050">
            <a:noFill/>
            <a:miter lim="800000"/>
            <a:headEnd/>
            <a:tailEnd/>
          </a:ln>
        </p:spPr>
        <p:txBody>
          <a:bodyPr>
            <a:spAutoFit/>
          </a:bodyPr>
          <a:lstStyle/>
          <a:p>
            <a:pPr>
              <a:spcBef>
                <a:spcPct val="50000"/>
              </a:spcBef>
            </a:pPr>
            <a:r>
              <a:rPr lang="en-US" sz="2400"/>
              <a:t>Mary’s Rock Tunnel – Granodiorite gneiss (Pedlar Formation)</a:t>
            </a:r>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9858" name="Picture 2" descr="55"/>
          <p:cNvPicPr>
            <a:picLocks noChangeAspect="1" noChangeArrowheads="1"/>
          </p:cNvPicPr>
          <p:nvPr/>
        </p:nvPicPr>
        <p:blipFill>
          <a:blip r:embed="rId3"/>
          <a:srcRect/>
          <a:stretch>
            <a:fillRect/>
          </a:stretch>
        </p:blipFill>
        <p:spPr bwMode="auto">
          <a:xfrm>
            <a:off x="0" y="609600"/>
            <a:ext cx="9144000" cy="56673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50882" name="Picture 2" descr="Great Smoky Mtns - GrottoFalls2_3701 NPS"/>
          <p:cNvPicPr>
            <a:picLocks noChangeAspect="1" noChangeArrowheads="1"/>
          </p:cNvPicPr>
          <p:nvPr/>
        </p:nvPicPr>
        <p:blipFill>
          <a:blip r:embed="rId3"/>
          <a:srcRect/>
          <a:stretch>
            <a:fillRect/>
          </a:stretch>
        </p:blipFill>
        <p:spPr bwMode="auto">
          <a:xfrm>
            <a:off x="0" y="0"/>
            <a:ext cx="9144000" cy="60261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51906" name="Picture 2" descr="Shenandoah 06NPS"/>
          <p:cNvPicPr>
            <a:picLocks noChangeAspect="1" noChangeArrowheads="1"/>
          </p:cNvPicPr>
          <p:nvPr/>
        </p:nvPicPr>
        <p:blipFill>
          <a:blip r:embed="rId3"/>
          <a:srcRect/>
          <a:stretch>
            <a:fillRect/>
          </a:stretch>
        </p:blipFill>
        <p:spPr bwMode="auto">
          <a:xfrm>
            <a:off x="0" y="0"/>
            <a:ext cx="9144000" cy="6078538"/>
          </a:xfrm>
          <a:prstGeom prst="rect">
            <a:avLst/>
          </a:prstGeom>
          <a:noFill/>
          <a:ln w="9525">
            <a:noFill/>
            <a:miter lim="800000"/>
            <a:headEnd/>
            <a:tailEnd/>
          </a:ln>
        </p:spPr>
      </p:pic>
      <p:sp>
        <p:nvSpPr>
          <p:cNvPr id="251907" name="Text Box 3"/>
          <p:cNvSpPr txBox="1">
            <a:spLocks noChangeArrowheads="1"/>
          </p:cNvSpPr>
          <p:nvPr/>
        </p:nvSpPr>
        <p:spPr bwMode="auto">
          <a:xfrm>
            <a:off x="0" y="6172200"/>
            <a:ext cx="9144000" cy="519113"/>
          </a:xfrm>
          <a:prstGeom prst="rect">
            <a:avLst/>
          </a:prstGeom>
          <a:noFill/>
          <a:ln w="19050">
            <a:noFill/>
            <a:miter lim="800000"/>
            <a:headEnd/>
            <a:tailEnd/>
          </a:ln>
        </p:spPr>
        <p:txBody>
          <a:bodyPr>
            <a:spAutoFit/>
          </a:bodyPr>
          <a:lstStyle/>
          <a:p>
            <a:pPr>
              <a:spcBef>
                <a:spcPct val="50000"/>
              </a:spcBef>
            </a:pPr>
            <a:r>
              <a:rPr lang="en-US"/>
              <a:t>Stony Man Mountain – Another Catoctin lava flow.</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8434" name="TextBox 4"/>
          <p:cNvSpPr txBox="1">
            <a:spLocks noChangeArrowheads="1"/>
          </p:cNvSpPr>
          <p:nvPr/>
        </p:nvSpPr>
        <p:spPr bwMode="auto">
          <a:xfrm>
            <a:off x="2089150" y="1676400"/>
            <a:ext cx="4965700" cy="3539430"/>
          </a:xfrm>
          <a:prstGeom prst="rect">
            <a:avLst/>
          </a:prstGeom>
          <a:noFill/>
          <a:ln w="9525">
            <a:noFill/>
            <a:miter lim="800000"/>
            <a:headEnd/>
            <a:tailEnd/>
          </a:ln>
        </p:spPr>
        <p:txBody>
          <a:bodyPr>
            <a:spAutoFit/>
          </a:bodyPr>
          <a:lstStyle/>
          <a:p>
            <a:pPr algn="l"/>
            <a:r>
              <a:rPr lang="en-US" sz="3200" dirty="0">
                <a:solidFill>
                  <a:schemeClr val="tx1"/>
                </a:solidFill>
              </a:rPr>
              <a:t>Collision Orogeny</a:t>
            </a:r>
          </a:p>
          <a:p>
            <a:pPr algn="l"/>
            <a:r>
              <a:rPr lang="en-US" sz="3200" dirty="0">
                <a:solidFill>
                  <a:schemeClr val="tx1"/>
                </a:solidFill>
              </a:rPr>
              <a:t>Peneplanation</a:t>
            </a:r>
          </a:p>
          <a:p>
            <a:pPr algn="l"/>
            <a:r>
              <a:rPr lang="en-US" sz="3200" dirty="0">
                <a:solidFill>
                  <a:schemeClr val="tx1"/>
                </a:solidFill>
              </a:rPr>
              <a:t>Rifting</a:t>
            </a:r>
          </a:p>
          <a:p>
            <a:pPr algn="l"/>
            <a:r>
              <a:rPr lang="en-US" sz="3200" dirty="0">
                <a:solidFill>
                  <a:schemeClr val="tx1"/>
                </a:solidFill>
              </a:rPr>
              <a:t>DCM Sedimentation</a:t>
            </a:r>
          </a:p>
          <a:p>
            <a:pPr algn="l"/>
            <a:r>
              <a:rPr lang="en-US" sz="3200" dirty="0">
                <a:solidFill>
                  <a:schemeClr val="tx1"/>
                </a:solidFill>
              </a:rPr>
              <a:t>Subduction Orogeny</a:t>
            </a:r>
          </a:p>
          <a:p>
            <a:pPr algn="l"/>
            <a:r>
              <a:rPr lang="en-US" sz="3200" dirty="0">
                <a:solidFill>
                  <a:schemeClr val="tx1"/>
                </a:solidFill>
              </a:rPr>
              <a:t>    +/- Terrane Accretion</a:t>
            </a:r>
          </a:p>
          <a:p>
            <a:pPr algn="l"/>
            <a:r>
              <a:rPr lang="en-US" sz="3200" dirty="0">
                <a:solidFill>
                  <a:schemeClr val="tx1"/>
                </a:solidFill>
              </a:rPr>
              <a:t>Collision </a:t>
            </a:r>
            <a:r>
              <a:rPr lang="en-US" sz="3200" dirty="0" smtClean="0">
                <a:solidFill>
                  <a:schemeClr val="tx1"/>
                </a:solidFill>
              </a:rPr>
              <a:t>Orogeny</a:t>
            </a:r>
            <a:endParaRPr lang="en-US" sz="3200" dirty="0">
              <a:solidFill>
                <a:schemeClr val="tx1"/>
              </a:solidFill>
            </a:endParaRPr>
          </a:p>
        </p:txBody>
      </p:sp>
      <p:sp>
        <p:nvSpPr>
          <p:cNvPr id="18435" name="Left Brace 5"/>
          <p:cNvSpPr>
            <a:spLocks/>
          </p:cNvSpPr>
          <p:nvPr/>
        </p:nvSpPr>
        <p:spPr bwMode="auto">
          <a:xfrm>
            <a:off x="1651000" y="2711450"/>
            <a:ext cx="368300" cy="939800"/>
          </a:xfrm>
          <a:prstGeom prst="leftBrace">
            <a:avLst>
              <a:gd name="adj1" fmla="val 36043"/>
              <a:gd name="adj2" fmla="val 50000"/>
            </a:avLst>
          </a:prstGeom>
          <a:noFill/>
          <a:ln w="50800" cap="sq" algn="ctr">
            <a:solidFill>
              <a:srgbClr val="FF0000"/>
            </a:solidFill>
            <a:round/>
            <a:headEnd/>
            <a:tailEnd/>
          </a:ln>
        </p:spPr>
        <p:txBody>
          <a:bodyPr/>
          <a:lstStyle/>
          <a:p>
            <a:endParaRPr lang="en-US"/>
          </a:p>
        </p:txBody>
      </p:sp>
      <p:sp>
        <p:nvSpPr>
          <p:cNvPr id="18436" name="TextBox 6"/>
          <p:cNvSpPr txBox="1">
            <a:spLocks noChangeArrowheads="1"/>
          </p:cNvSpPr>
          <p:nvPr/>
        </p:nvSpPr>
        <p:spPr bwMode="auto">
          <a:xfrm>
            <a:off x="-114300" y="2901950"/>
            <a:ext cx="1879600" cy="523875"/>
          </a:xfrm>
          <a:prstGeom prst="rect">
            <a:avLst/>
          </a:prstGeom>
          <a:noFill/>
          <a:ln w="9525">
            <a:noFill/>
            <a:miter lim="800000"/>
            <a:headEnd/>
            <a:tailEnd/>
          </a:ln>
        </p:spPr>
        <p:txBody>
          <a:bodyPr>
            <a:spAutoFit/>
          </a:bodyPr>
          <a:lstStyle/>
          <a:p>
            <a:r>
              <a:rPr lang="en-US">
                <a:solidFill>
                  <a:srgbClr val="002060"/>
                </a:solidFill>
              </a:rPr>
              <a:t>Opening</a:t>
            </a:r>
          </a:p>
        </p:txBody>
      </p:sp>
      <p:sp>
        <p:nvSpPr>
          <p:cNvPr id="18437" name="Left Brace 7"/>
          <p:cNvSpPr>
            <a:spLocks/>
          </p:cNvSpPr>
          <p:nvPr/>
        </p:nvSpPr>
        <p:spPr bwMode="auto">
          <a:xfrm>
            <a:off x="1663700" y="3778250"/>
            <a:ext cx="368300" cy="1765300"/>
          </a:xfrm>
          <a:prstGeom prst="leftBrace">
            <a:avLst>
              <a:gd name="adj1" fmla="val 36037"/>
              <a:gd name="adj2" fmla="val 50000"/>
            </a:avLst>
          </a:prstGeom>
          <a:noFill/>
          <a:ln w="50800" cap="sq" algn="ctr">
            <a:solidFill>
              <a:srgbClr val="FF0000"/>
            </a:solidFill>
            <a:round/>
            <a:headEnd/>
            <a:tailEnd/>
          </a:ln>
        </p:spPr>
        <p:txBody>
          <a:bodyPr/>
          <a:lstStyle/>
          <a:p>
            <a:endParaRPr lang="en-US"/>
          </a:p>
        </p:txBody>
      </p:sp>
      <p:sp>
        <p:nvSpPr>
          <p:cNvPr id="18438" name="TextBox 8"/>
          <p:cNvSpPr txBox="1">
            <a:spLocks noChangeArrowheads="1"/>
          </p:cNvSpPr>
          <p:nvPr/>
        </p:nvSpPr>
        <p:spPr bwMode="auto">
          <a:xfrm>
            <a:off x="76200" y="4387850"/>
            <a:ext cx="1524000" cy="523875"/>
          </a:xfrm>
          <a:prstGeom prst="rect">
            <a:avLst/>
          </a:prstGeom>
          <a:noFill/>
          <a:ln w="9525">
            <a:noFill/>
            <a:miter lim="800000"/>
            <a:headEnd/>
            <a:tailEnd/>
          </a:ln>
        </p:spPr>
        <p:txBody>
          <a:bodyPr>
            <a:spAutoFit/>
          </a:bodyPr>
          <a:lstStyle/>
          <a:p>
            <a:r>
              <a:rPr lang="en-US">
                <a:solidFill>
                  <a:srgbClr val="002060"/>
                </a:solidFill>
              </a:rPr>
              <a:t>Closing  </a:t>
            </a:r>
          </a:p>
        </p:txBody>
      </p:sp>
      <p:sp>
        <p:nvSpPr>
          <p:cNvPr id="18439" name="Left Brace 9"/>
          <p:cNvSpPr>
            <a:spLocks/>
          </p:cNvSpPr>
          <p:nvPr/>
        </p:nvSpPr>
        <p:spPr bwMode="auto">
          <a:xfrm>
            <a:off x="1638300" y="869950"/>
            <a:ext cx="368300" cy="1765300"/>
          </a:xfrm>
          <a:prstGeom prst="leftBrace">
            <a:avLst>
              <a:gd name="adj1" fmla="val 36037"/>
              <a:gd name="adj2" fmla="val 50000"/>
            </a:avLst>
          </a:prstGeom>
          <a:noFill/>
          <a:ln w="50800" cap="sq" algn="ctr">
            <a:solidFill>
              <a:srgbClr val="FF0000"/>
            </a:solidFill>
            <a:round/>
            <a:headEnd/>
            <a:tailEnd/>
          </a:ln>
        </p:spPr>
        <p:txBody>
          <a:bodyPr/>
          <a:lstStyle/>
          <a:p>
            <a:endParaRPr lang="en-US"/>
          </a:p>
        </p:txBody>
      </p:sp>
      <p:sp>
        <p:nvSpPr>
          <p:cNvPr id="18440" name="TextBox 10"/>
          <p:cNvSpPr txBox="1">
            <a:spLocks noChangeArrowheads="1"/>
          </p:cNvSpPr>
          <p:nvPr/>
        </p:nvSpPr>
        <p:spPr bwMode="auto">
          <a:xfrm>
            <a:off x="50800" y="1479550"/>
            <a:ext cx="1524000" cy="523875"/>
          </a:xfrm>
          <a:prstGeom prst="rect">
            <a:avLst/>
          </a:prstGeom>
          <a:noFill/>
          <a:ln w="9525">
            <a:noFill/>
            <a:miter lim="800000"/>
            <a:headEnd/>
            <a:tailEnd/>
          </a:ln>
        </p:spPr>
        <p:txBody>
          <a:bodyPr>
            <a:spAutoFit/>
          </a:bodyPr>
          <a:lstStyle/>
          <a:p>
            <a:r>
              <a:rPr lang="en-US">
                <a:solidFill>
                  <a:srgbClr val="002060"/>
                </a:solidFill>
              </a:rPr>
              <a:t>Closing  </a:t>
            </a:r>
          </a:p>
        </p:txBody>
      </p:sp>
      <p:sp>
        <p:nvSpPr>
          <p:cNvPr id="14" name="TextBox 13"/>
          <p:cNvSpPr txBox="1"/>
          <p:nvPr/>
        </p:nvSpPr>
        <p:spPr>
          <a:xfrm rot="2263396">
            <a:off x="7278995" y="930753"/>
            <a:ext cx="2400300" cy="523220"/>
          </a:xfrm>
          <a:prstGeom prst="rect">
            <a:avLst/>
          </a:prstGeom>
          <a:noFill/>
        </p:spPr>
        <p:txBody>
          <a:bodyPr>
            <a:spAutoFit/>
          </a:bodyPr>
          <a:lstStyle/>
          <a:p>
            <a:pPr>
              <a:defRPr/>
            </a:pPr>
            <a:r>
              <a:rPr lang="en-US" dirty="0">
                <a:ln>
                  <a:solidFill>
                    <a:schemeClr val="tx1"/>
                  </a:solidFill>
                </a:ln>
                <a:solidFill>
                  <a:srgbClr val="FFC000"/>
                </a:solidFill>
                <a:effectLst>
                  <a:outerShdw blurRad="38100" dist="38100" dir="2700000" algn="tl">
                    <a:srgbClr val="000000">
                      <a:alpha val="43137"/>
                    </a:srgbClr>
                  </a:outerShdw>
                </a:effectLst>
              </a:rPr>
              <a:t>Acadia</a:t>
            </a:r>
          </a:p>
        </p:txBody>
      </p:sp>
      <p:sp>
        <p:nvSpPr>
          <p:cNvPr id="15" name="TextBox 14"/>
          <p:cNvSpPr txBox="1"/>
          <p:nvPr/>
        </p:nvSpPr>
        <p:spPr>
          <a:xfrm rot="2302119">
            <a:off x="4779994" y="612257"/>
            <a:ext cx="2400300" cy="523220"/>
          </a:xfrm>
          <a:prstGeom prst="rect">
            <a:avLst/>
          </a:prstGeom>
          <a:noFill/>
        </p:spPr>
        <p:txBody>
          <a:bodyPr>
            <a:spAutoFit/>
          </a:bodyPr>
          <a:lstStyle/>
          <a:p>
            <a:pPr>
              <a:defRPr/>
            </a:pPr>
            <a:r>
              <a:rPr lang="en-US" dirty="0">
                <a:ln w="3175">
                  <a:solidFill>
                    <a:schemeClr val="tx1"/>
                  </a:solidFill>
                </a:ln>
                <a:solidFill>
                  <a:srgbClr val="00B050"/>
                </a:solidFill>
                <a:effectLst>
                  <a:outerShdw blurRad="38100" dist="38100" dir="2700000" algn="tl">
                    <a:srgbClr val="000000">
                      <a:alpha val="43137"/>
                    </a:srgbClr>
                  </a:outerShdw>
                </a:effectLst>
              </a:rPr>
              <a:t>Shenandoah</a:t>
            </a:r>
          </a:p>
        </p:txBody>
      </p:sp>
      <p:sp>
        <p:nvSpPr>
          <p:cNvPr id="16" name="TextBox 15"/>
          <p:cNvSpPr txBox="1"/>
          <p:nvPr/>
        </p:nvSpPr>
        <p:spPr>
          <a:xfrm rot="2262561">
            <a:off x="5635342" y="567356"/>
            <a:ext cx="2781300" cy="523220"/>
          </a:xfrm>
          <a:prstGeom prst="rect">
            <a:avLst/>
          </a:prstGeom>
          <a:noFill/>
        </p:spPr>
        <p:txBody>
          <a:bodyPr>
            <a:spAutoFit/>
          </a:bodyPr>
          <a:lstStyle/>
          <a:p>
            <a:pPr>
              <a:defRPr/>
            </a:pPr>
            <a:r>
              <a:rPr lang="en-US" dirty="0">
                <a:ln>
                  <a:solidFill>
                    <a:schemeClr val="tx1"/>
                  </a:solidFill>
                </a:ln>
                <a:solidFill>
                  <a:srgbClr val="92D050"/>
                </a:solidFill>
                <a:effectLst>
                  <a:outerShdw blurRad="38100" dist="38100" dir="2700000" algn="tl">
                    <a:srgbClr val="000000">
                      <a:alpha val="43137"/>
                    </a:srgbClr>
                  </a:outerShdw>
                </a:effectLst>
              </a:rPr>
              <a:t>Great Smokey</a:t>
            </a:r>
          </a:p>
        </p:txBody>
      </p:sp>
      <p:sp>
        <p:nvSpPr>
          <p:cNvPr id="17" name="5-Point Star 16"/>
          <p:cNvSpPr/>
          <p:nvPr/>
        </p:nvSpPr>
        <p:spPr bwMode="auto">
          <a:xfrm>
            <a:off x="6705600" y="1676400"/>
            <a:ext cx="381000" cy="381000"/>
          </a:xfrm>
          <a:prstGeom prst="star5">
            <a:avLst/>
          </a:prstGeom>
          <a:solidFill>
            <a:srgbClr val="00B05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18" name="5-Point Star 17"/>
          <p:cNvSpPr/>
          <p:nvPr/>
        </p:nvSpPr>
        <p:spPr bwMode="auto">
          <a:xfrm>
            <a:off x="7823200" y="1828800"/>
            <a:ext cx="228600" cy="228600"/>
          </a:xfrm>
          <a:prstGeom prst="star5">
            <a:avLst/>
          </a:prstGeom>
          <a:solidFill>
            <a:srgbClr val="92D05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19" name="5-Point Star 18"/>
          <p:cNvSpPr/>
          <p:nvPr/>
        </p:nvSpPr>
        <p:spPr bwMode="auto">
          <a:xfrm>
            <a:off x="6781800" y="2336800"/>
            <a:ext cx="228600" cy="228600"/>
          </a:xfrm>
          <a:prstGeom prst="star5">
            <a:avLst/>
          </a:prstGeom>
          <a:solidFill>
            <a:srgbClr val="00B05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20" name="5-Point Star 19"/>
          <p:cNvSpPr/>
          <p:nvPr/>
        </p:nvSpPr>
        <p:spPr bwMode="auto">
          <a:xfrm>
            <a:off x="6721475" y="2728913"/>
            <a:ext cx="395288" cy="336550"/>
          </a:xfrm>
          <a:prstGeom prst="star5">
            <a:avLst/>
          </a:prstGeom>
          <a:solidFill>
            <a:srgbClr val="00B05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21" name="5-Point Star 20"/>
          <p:cNvSpPr/>
          <p:nvPr/>
        </p:nvSpPr>
        <p:spPr bwMode="auto">
          <a:xfrm>
            <a:off x="7899400" y="2451100"/>
            <a:ext cx="76200" cy="76200"/>
          </a:xfrm>
          <a:prstGeom prst="star5">
            <a:avLst/>
          </a:prstGeom>
          <a:solidFill>
            <a:srgbClr val="92D05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22" name="5-Point Star 21"/>
          <p:cNvSpPr/>
          <p:nvPr/>
        </p:nvSpPr>
        <p:spPr bwMode="auto">
          <a:xfrm>
            <a:off x="7747000" y="3257550"/>
            <a:ext cx="381000" cy="342900"/>
          </a:xfrm>
          <a:prstGeom prst="star5">
            <a:avLst/>
          </a:prstGeom>
          <a:solidFill>
            <a:srgbClr val="92D05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23" name="5-Point Star 22"/>
          <p:cNvSpPr/>
          <p:nvPr/>
        </p:nvSpPr>
        <p:spPr bwMode="auto">
          <a:xfrm>
            <a:off x="8610600" y="3784600"/>
            <a:ext cx="381000" cy="381000"/>
          </a:xfrm>
          <a:prstGeom prst="star5">
            <a:avLst/>
          </a:prstGeom>
          <a:solidFill>
            <a:srgbClr val="FFC00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24" name="5-Point Star 23"/>
          <p:cNvSpPr/>
          <p:nvPr/>
        </p:nvSpPr>
        <p:spPr bwMode="auto">
          <a:xfrm>
            <a:off x="7747000" y="2743200"/>
            <a:ext cx="381000" cy="342900"/>
          </a:xfrm>
          <a:prstGeom prst="star5">
            <a:avLst/>
          </a:prstGeom>
          <a:solidFill>
            <a:srgbClr val="92D05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25" name="5-Point Star 24"/>
          <p:cNvSpPr/>
          <p:nvPr/>
        </p:nvSpPr>
        <p:spPr bwMode="auto">
          <a:xfrm>
            <a:off x="7747000" y="4762500"/>
            <a:ext cx="381000" cy="342900"/>
          </a:xfrm>
          <a:prstGeom prst="star5">
            <a:avLst/>
          </a:prstGeom>
          <a:solidFill>
            <a:srgbClr val="92D05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31" name="5-Point Star 30"/>
          <p:cNvSpPr/>
          <p:nvPr/>
        </p:nvSpPr>
        <p:spPr bwMode="auto">
          <a:xfrm>
            <a:off x="7899400" y="3962400"/>
            <a:ext cx="76200" cy="76200"/>
          </a:xfrm>
          <a:prstGeom prst="star5">
            <a:avLst/>
          </a:prstGeom>
          <a:solidFill>
            <a:srgbClr val="92D05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30" name="5-Point Star 29"/>
          <p:cNvSpPr/>
          <p:nvPr/>
        </p:nvSpPr>
        <p:spPr bwMode="auto">
          <a:xfrm>
            <a:off x="6822440" y="4889500"/>
            <a:ext cx="149860" cy="165100"/>
          </a:xfrm>
          <a:prstGeom prst="star5">
            <a:avLst/>
          </a:prstGeom>
          <a:solidFill>
            <a:srgbClr val="00B05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32" name="5-Point Star 31"/>
          <p:cNvSpPr/>
          <p:nvPr/>
        </p:nvSpPr>
        <p:spPr bwMode="auto">
          <a:xfrm>
            <a:off x="8737600" y="4889500"/>
            <a:ext cx="177800" cy="203200"/>
          </a:xfrm>
          <a:prstGeom prst="star5">
            <a:avLst/>
          </a:prstGeom>
          <a:solidFill>
            <a:srgbClr val="FFC00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52930" name="Picture 2"/>
          <p:cNvPicPr>
            <a:picLocks noChangeAspect="1" noChangeArrowheads="1"/>
          </p:cNvPicPr>
          <p:nvPr/>
        </p:nvPicPr>
        <p:blipFill>
          <a:blip r:embed="rId3"/>
          <a:srcRect l="2589" t="26001" r="27232" b="8315"/>
          <a:stretch>
            <a:fillRect/>
          </a:stretch>
        </p:blipFill>
        <p:spPr bwMode="auto">
          <a:xfrm>
            <a:off x="0" y="0"/>
            <a:ext cx="9158288" cy="6858000"/>
          </a:xfrm>
          <a:prstGeom prst="rect">
            <a:avLst/>
          </a:prstGeom>
          <a:noFill/>
          <a:ln w="38100">
            <a:noFill/>
            <a:miter lim="800000"/>
            <a:headEnd/>
            <a:tailEnd/>
          </a:ln>
        </p:spPr>
      </p:pic>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253954" name="Picture 2" descr="http://www.nvcc.edu/home/cbentley/shenandoah/gathright_sequence.jpg"/>
          <p:cNvPicPr>
            <a:picLocks noChangeAspect="1" noChangeArrowheads="1"/>
          </p:cNvPicPr>
          <p:nvPr/>
        </p:nvPicPr>
        <p:blipFill>
          <a:blip r:embed="rId3"/>
          <a:srcRect b="84773"/>
          <a:stretch>
            <a:fillRect/>
          </a:stretch>
        </p:blipFill>
        <p:spPr bwMode="auto">
          <a:xfrm>
            <a:off x="901700" y="1828800"/>
            <a:ext cx="7315200" cy="3200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254978" name="Picture 2" descr="http://www.nvcc.edu/home/cbentley/shenandoah/gathright_sequence.jpg"/>
          <p:cNvPicPr>
            <a:picLocks noChangeAspect="1" noChangeArrowheads="1"/>
          </p:cNvPicPr>
          <p:nvPr/>
        </p:nvPicPr>
        <p:blipFill>
          <a:blip r:embed="rId3"/>
          <a:srcRect t="14670" b="67874"/>
          <a:stretch>
            <a:fillRect/>
          </a:stretch>
        </p:blipFill>
        <p:spPr bwMode="auto">
          <a:xfrm>
            <a:off x="901700" y="1595438"/>
            <a:ext cx="7315200" cy="36671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256002" name="Picture 2" descr="http://www.nvcc.edu/home/cbentley/shenandoah/gathright_sequence.jpg"/>
          <p:cNvPicPr>
            <a:picLocks noChangeAspect="1" noChangeArrowheads="1"/>
          </p:cNvPicPr>
          <p:nvPr/>
        </p:nvPicPr>
        <p:blipFill>
          <a:blip r:embed="rId3"/>
          <a:srcRect t="32126" b="47632"/>
          <a:stretch>
            <a:fillRect/>
          </a:stretch>
        </p:blipFill>
        <p:spPr bwMode="auto">
          <a:xfrm>
            <a:off x="901700" y="1303338"/>
            <a:ext cx="7315200" cy="42513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257026" name="Picture 2" descr="http://www.nvcc.edu/home/cbentley/shenandoah/gathright_sequence.jpg"/>
          <p:cNvPicPr>
            <a:picLocks noChangeAspect="1" noChangeArrowheads="1"/>
          </p:cNvPicPr>
          <p:nvPr/>
        </p:nvPicPr>
        <p:blipFill>
          <a:blip r:embed="rId3"/>
          <a:srcRect t="52925" b="22377"/>
          <a:stretch>
            <a:fillRect/>
          </a:stretch>
        </p:blipFill>
        <p:spPr bwMode="auto">
          <a:xfrm>
            <a:off x="901700" y="835025"/>
            <a:ext cx="7315200" cy="51879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258050" name="Picture 2" descr="http://www.nvcc.edu/home/cbentley/shenandoah/gathright_sequence.jpg"/>
          <p:cNvPicPr>
            <a:picLocks noChangeAspect="1" noChangeArrowheads="1"/>
          </p:cNvPicPr>
          <p:nvPr/>
        </p:nvPicPr>
        <p:blipFill>
          <a:blip r:embed="rId2"/>
          <a:srcRect t="77437"/>
          <a:stretch>
            <a:fillRect/>
          </a:stretch>
        </p:blipFill>
        <p:spPr bwMode="auto">
          <a:xfrm>
            <a:off x="901700" y="1058863"/>
            <a:ext cx="7315200" cy="47402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59074" name="Picture 2"/>
          <p:cNvPicPr>
            <a:picLocks noChangeAspect="1" noChangeArrowheads="1"/>
          </p:cNvPicPr>
          <p:nvPr/>
        </p:nvPicPr>
        <p:blipFill>
          <a:blip r:embed="rId3"/>
          <a:srcRect t="15234" b="2734"/>
          <a:stretch>
            <a:fillRect/>
          </a:stretch>
        </p:blipFill>
        <p:spPr bwMode="auto">
          <a:xfrm>
            <a:off x="-1316038" y="-6350"/>
            <a:ext cx="10460038" cy="6864350"/>
          </a:xfrm>
          <a:prstGeom prst="rect">
            <a:avLst/>
          </a:prstGeom>
          <a:noFill/>
          <a:ln w="38100">
            <a:noFill/>
            <a:miter lim="800000"/>
            <a:headEnd/>
            <a:tailEnd/>
          </a:ln>
        </p:spPr>
      </p:pic>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60098" name="Picture 6" descr="http://www.maine.gov/doc/nrimc/mgs/explore/bedrock/acadia/images/acadia-1.jpg"/>
          <p:cNvPicPr>
            <a:picLocks noChangeAspect="1" noChangeArrowheads="1"/>
          </p:cNvPicPr>
          <p:nvPr/>
        </p:nvPicPr>
        <p:blipFill>
          <a:blip r:embed="rId2"/>
          <a:srcRect/>
          <a:stretch>
            <a:fillRect/>
          </a:stretch>
        </p:blipFill>
        <p:spPr bwMode="auto">
          <a:xfrm>
            <a:off x="2857500" y="-719138"/>
            <a:ext cx="5524500" cy="7191376"/>
          </a:xfrm>
          <a:prstGeom prst="rect">
            <a:avLst/>
          </a:prstGeom>
          <a:noFill/>
          <a:ln w="9525">
            <a:noFill/>
            <a:miter lim="800000"/>
            <a:headEnd/>
            <a:tailEnd/>
          </a:ln>
        </p:spPr>
      </p:pic>
    </p:spTree>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9202" name="Picture 2" descr="Acadia 02NPS"/>
          <p:cNvPicPr>
            <a:picLocks noChangeAspect="1" noChangeArrowheads="1"/>
          </p:cNvPicPr>
          <p:nvPr/>
        </p:nvPicPr>
        <p:blipFill>
          <a:blip r:embed="rId3"/>
          <a:srcRect/>
          <a:stretch>
            <a:fillRect/>
          </a:stretch>
        </p:blipFill>
        <p:spPr bwMode="auto">
          <a:xfrm>
            <a:off x="-12700" y="811213"/>
            <a:ext cx="9144000" cy="6046787"/>
          </a:xfrm>
          <a:prstGeom prst="rect">
            <a:avLst/>
          </a:prstGeom>
          <a:noFill/>
          <a:ln w="9525">
            <a:noFill/>
            <a:miter lim="800000"/>
            <a:headEnd/>
            <a:tailEnd/>
          </a:ln>
        </p:spPr>
      </p:pic>
      <p:sp>
        <p:nvSpPr>
          <p:cNvPr id="179203" name="Text Box 3"/>
          <p:cNvSpPr txBox="1">
            <a:spLocks noChangeArrowheads="1"/>
          </p:cNvSpPr>
          <p:nvPr/>
        </p:nvSpPr>
        <p:spPr bwMode="auto">
          <a:xfrm>
            <a:off x="-12700" y="127000"/>
            <a:ext cx="9144000" cy="519113"/>
          </a:xfrm>
          <a:prstGeom prst="rect">
            <a:avLst/>
          </a:prstGeom>
          <a:noFill/>
          <a:ln w="19050">
            <a:noFill/>
            <a:miter lim="800000"/>
            <a:headEnd/>
            <a:tailEnd/>
          </a:ln>
        </p:spPr>
        <p:txBody>
          <a:bodyPr>
            <a:spAutoFit/>
          </a:bodyPr>
          <a:lstStyle/>
          <a:p>
            <a:pPr>
              <a:spcBef>
                <a:spcPct val="50000"/>
              </a:spcBef>
            </a:pPr>
            <a:r>
              <a:rPr lang="en-US"/>
              <a:t>Paleozoic Granite of Avalon Terrane</a:t>
            </a:r>
          </a:p>
        </p:txBody>
      </p:sp>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0">
  <p:cSld>
    <p:bg>
      <p:bgPr>
        <a:solidFill>
          <a:schemeClr val="accent1"/>
        </a:solidFill>
        <a:effectLst/>
      </p:bgPr>
    </p:bg>
    <p:spTree>
      <p:nvGrpSpPr>
        <p:cNvPr id="1" name=""/>
        <p:cNvGrpSpPr/>
        <p:nvPr/>
      </p:nvGrpSpPr>
      <p:grpSpPr>
        <a:xfrm>
          <a:off x="0" y="0"/>
          <a:ext cx="0" cy="0"/>
          <a:chOff x="0" y="0"/>
          <a:chExt cx="0" cy="0"/>
        </a:xfrm>
      </p:grpSpPr>
      <p:sp>
        <p:nvSpPr>
          <p:cNvPr id="177154" name="Text Box 3"/>
          <p:cNvSpPr txBox="1">
            <a:spLocks noChangeArrowheads="1"/>
          </p:cNvSpPr>
          <p:nvPr/>
        </p:nvSpPr>
        <p:spPr bwMode="auto">
          <a:xfrm>
            <a:off x="-12700" y="163513"/>
            <a:ext cx="9144000" cy="519112"/>
          </a:xfrm>
          <a:prstGeom prst="rect">
            <a:avLst/>
          </a:prstGeom>
          <a:noFill/>
          <a:ln w="19050">
            <a:noFill/>
            <a:miter lim="800000"/>
            <a:headEnd/>
            <a:tailEnd/>
          </a:ln>
        </p:spPr>
        <p:txBody>
          <a:bodyPr>
            <a:spAutoFit/>
          </a:bodyPr>
          <a:lstStyle/>
          <a:p>
            <a:pPr>
              <a:spcBef>
                <a:spcPct val="50000"/>
              </a:spcBef>
            </a:pPr>
            <a:r>
              <a:rPr lang="en-US"/>
              <a:t>Mount Desert Island – Acadia N.P.</a:t>
            </a:r>
          </a:p>
        </p:txBody>
      </p:sp>
      <p:pic>
        <p:nvPicPr>
          <p:cNvPr id="177155" name="Picture 4"/>
          <p:cNvPicPr>
            <a:picLocks noChangeAspect="1" noChangeArrowheads="1"/>
          </p:cNvPicPr>
          <p:nvPr/>
        </p:nvPicPr>
        <p:blipFill>
          <a:blip r:embed="rId3"/>
          <a:srcRect/>
          <a:stretch>
            <a:fillRect/>
          </a:stretch>
        </p:blipFill>
        <p:spPr bwMode="auto">
          <a:xfrm>
            <a:off x="0" y="860425"/>
            <a:ext cx="9139238" cy="5997575"/>
          </a:xfrm>
          <a:prstGeom prst="rect">
            <a:avLst/>
          </a:prstGeom>
          <a:noFill/>
          <a:ln w="38100">
            <a:noFill/>
            <a:miter lim="800000"/>
            <a:headEnd/>
            <a:tailEnd/>
          </a:ln>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6" name="Picture 2" descr="http://www.nvcc.edu/home/cbentley/gol_135/shenandoah/blue_ridge_massanutten_satellite.jpg"/>
          <p:cNvPicPr>
            <a:picLocks noChangeAspect="1" noChangeArrowheads="1"/>
          </p:cNvPicPr>
          <p:nvPr/>
        </p:nvPicPr>
        <p:blipFill>
          <a:blip r:embed="rId3"/>
          <a:srcRect/>
          <a:stretch>
            <a:fillRect/>
          </a:stretch>
        </p:blipFill>
        <p:spPr bwMode="auto">
          <a:xfrm>
            <a:off x="1701800" y="-214313"/>
            <a:ext cx="5715000" cy="7286626"/>
          </a:xfrm>
          <a:prstGeom prst="rect">
            <a:avLst/>
          </a:prstGeom>
          <a:noFill/>
          <a:ln w="9525">
            <a:noFill/>
            <a:miter lim="800000"/>
            <a:headEnd/>
            <a:tailEnd/>
          </a:ln>
        </p:spPr>
      </p:pic>
      <p:sp>
        <p:nvSpPr>
          <p:cNvPr id="3" name="TextBox 2"/>
          <p:cNvSpPr txBox="1"/>
          <p:nvPr/>
        </p:nvSpPr>
        <p:spPr>
          <a:xfrm>
            <a:off x="3657600" y="3429000"/>
            <a:ext cx="2552700" cy="523220"/>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Blue Ridge</a:t>
            </a:r>
            <a:endParaRPr lang="en-US"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0">
  <p:cSld>
    <p:bg>
      <p:bgPr>
        <a:solidFill>
          <a:schemeClr val="accent1"/>
        </a:solidFill>
        <a:effectLst/>
      </p:bgPr>
    </p:bg>
    <p:spTree>
      <p:nvGrpSpPr>
        <p:cNvPr id="1" name=""/>
        <p:cNvGrpSpPr/>
        <p:nvPr/>
      </p:nvGrpSpPr>
      <p:grpSpPr>
        <a:xfrm>
          <a:off x="0" y="0"/>
          <a:ext cx="0" cy="0"/>
          <a:chOff x="0" y="0"/>
          <a:chExt cx="0" cy="0"/>
        </a:xfrm>
      </p:grpSpPr>
      <p:pic>
        <p:nvPicPr>
          <p:cNvPr id="178178" name="Picture 2" descr="Acadia 13 RFH"/>
          <p:cNvPicPr>
            <a:picLocks noChangeAspect="1" noChangeArrowheads="1"/>
          </p:cNvPicPr>
          <p:nvPr/>
        </p:nvPicPr>
        <p:blipFill>
          <a:blip r:embed="rId3"/>
          <a:srcRect/>
          <a:stretch>
            <a:fillRect/>
          </a:stretch>
        </p:blipFill>
        <p:spPr bwMode="auto">
          <a:xfrm>
            <a:off x="-12700" y="747713"/>
            <a:ext cx="9144000" cy="6110287"/>
          </a:xfrm>
          <a:prstGeom prst="rect">
            <a:avLst/>
          </a:prstGeom>
          <a:noFill/>
          <a:ln w="9525">
            <a:noFill/>
            <a:miter lim="800000"/>
            <a:headEnd/>
            <a:tailEnd/>
          </a:ln>
        </p:spPr>
      </p:pic>
      <p:sp>
        <p:nvSpPr>
          <p:cNvPr id="178179" name="TextBox 2"/>
          <p:cNvSpPr txBox="1">
            <a:spLocks noChangeArrowheads="1"/>
          </p:cNvSpPr>
          <p:nvPr/>
        </p:nvSpPr>
        <p:spPr bwMode="auto">
          <a:xfrm>
            <a:off x="863600" y="101600"/>
            <a:ext cx="7391400" cy="523875"/>
          </a:xfrm>
          <a:prstGeom prst="rect">
            <a:avLst/>
          </a:prstGeom>
          <a:noFill/>
          <a:ln w="9525">
            <a:noFill/>
            <a:miter lim="800000"/>
            <a:headEnd/>
            <a:tailEnd/>
          </a:ln>
        </p:spPr>
        <p:txBody>
          <a:bodyPr>
            <a:spAutoFit/>
          </a:bodyPr>
          <a:lstStyle/>
          <a:p>
            <a:r>
              <a:rPr lang="en-US"/>
              <a:t>Cadillac Mountain</a:t>
            </a:r>
          </a:p>
        </p:txBody>
      </p:sp>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0">
  <p:cSld>
    <p:bg>
      <p:bgPr>
        <a:solidFill>
          <a:schemeClr val="accent1"/>
        </a:solidFill>
        <a:effectLst/>
      </p:bgPr>
    </p:bg>
    <p:spTree>
      <p:nvGrpSpPr>
        <p:cNvPr id="1" name=""/>
        <p:cNvGrpSpPr/>
        <p:nvPr/>
      </p:nvGrpSpPr>
      <p:grpSpPr>
        <a:xfrm>
          <a:off x="0" y="0"/>
          <a:ext cx="0" cy="0"/>
          <a:chOff x="0" y="0"/>
          <a:chExt cx="0" cy="0"/>
        </a:xfrm>
      </p:grpSpPr>
      <p:pic>
        <p:nvPicPr>
          <p:cNvPr id="180226" name="Picture 2"/>
          <p:cNvPicPr>
            <a:picLocks noChangeAspect="1" noChangeArrowheads="1"/>
          </p:cNvPicPr>
          <p:nvPr/>
        </p:nvPicPr>
        <p:blipFill>
          <a:blip r:embed="rId2"/>
          <a:srcRect l="11696" t="14008" r="25758" b="33260"/>
          <a:stretch>
            <a:fillRect/>
          </a:stretch>
        </p:blipFill>
        <p:spPr bwMode="auto">
          <a:xfrm>
            <a:off x="0" y="0"/>
            <a:ext cx="9118600" cy="6149975"/>
          </a:xfrm>
          <a:prstGeom prst="rect">
            <a:avLst/>
          </a:prstGeom>
          <a:noFill/>
          <a:ln w="38100">
            <a:noFill/>
            <a:miter lim="800000"/>
            <a:headEnd/>
            <a:tailEnd/>
          </a:ln>
        </p:spPr>
      </p:pic>
    </p:spTree>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show="0">
  <p:cSld>
    <p:bg>
      <p:bgPr>
        <a:solidFill>
          <a:schemeClr val="accent1"/>
        </a:solidFill>
        <a:effectLst/>
      </p:bgPr>
    </p:bg>
    <p:spTree>
      <p:nvGrpSpPr>
        <p:cNvPr id="1" name=""/>
        <p:cNvGrpSpPr/>
        <p:nvPr/>
      </p:nvGrpSpPr>
      <p:grpSpPr>
        <a:xfrm>
          <a:off x="0" y="0"/>
          <a:ext cx="0" cy="0"/>
          <a:chOff x="0" y="0"/>
          <a:chExt cx="0" cy="0"/>
        </a:xfrm>
      </p:grpSpPr>
      <p:sp>
        <p:nvSpPr>
          <p:cNvPr id="181250" name="Text Box 2"/>
          <p:cNvSpPr txBox="1">
            <a:spLocks noChangeArrowheads="1"/>
          </p:cNvSpPr>
          <p:nvPr/>
        </p:nvSpPr>
        <p:spPr bwMode="auto">
          <a:xfrm>
            <a:off x="0" y="660400"/>
            <a:ext cx="9144000" cy="954088"/>
          </a:xfrm>
          <a:prstGeom prst="rect">
            <a:avLst/>
          </a:prstGeom>
          <a:noFill/>
          <a:ln w="38100">
            <a:noFill/>
            <a:miter lim="800000"/>
            <a:headEnd/>
            <a:tailEnd/>
          </a:ln>
        </p:spPr>
        <p:txBody>
          <a:bodyPr>
            <a:spAutoFit/>
          </a:bodyPr>
          <a:lstStyle/>
          <a:p>
            <a:r>
              <a:rPr lang="en-US">
                <a:solidFill>
                  <a:schemeClr val="tx1"/>
                </a:solidFill>
              </a:rPr>
              <a:t>Orogenic Calm in the Central Appalachian Basin</a:t>
            </a:r>
            <a:br>
              <a:rPr lang="en-US">
                <a:solidFill>
                  <a:schemeClr val="tx1"/>
                </a:solidFill>
              </a:rPr>
            </a:br>
            <a:r>
              <a:rPr lang="en-US">
                <a:solidFill>
                  <a:schemeClr val="tx1"/>
                </a:solidFill>
              </a:rPr>
              <a:t>Silurian and Early Devonian; 435 - 370 mya </a:t>
            </a:r>
          </a:p>
        </p:txBody>
      </p:sp>
      <p:pic>
        <p:nvPicPr>
          <p:cNvPr id="181251" name="Picture 3"/>
          <p:cNvPicPr>
            <a:picLocks noChangeAspect="1" noChangeArrowheads="1"/>
          </p:cNvPicPr>
          <p:nvPr/>
        </p:nvPicPr>
        <p:blipFill>
          <a:blip r:embed="rId3"/>
          <a:srcRect/>
          <a:stretch>
            <a:fillRect/>
          </a:stretch>
        </p:blipFill>
        <p:spPr bwMode="auto">
          <a:xfrm>
            <a:off x="0" y="2286000"/>
            <a:ext cx="9144000" cy="2187575"/>
          </a:xfrm>
          <a:prstGeom prst="rect">
            <a:avLst/>
          </a:prstGeom>
          <a:noFill/>
          <a:ln w="9525">
            <a:noFill/>
            <a:miter lim="800000"/>
            <a:headEnd/>
            <a:tailEnd/>
          </a:ln>
        </p:spPr>
      </p:pic>
      <p:sp>
        <p:nvSpPr>
          <p:cNvPr id="181252" name="Line 4"/>
          <p:cNvSpPr>
            <a:spLocks noChangeShapeType="1"/>
          </p:cNvSpPr>
          <p:nvPr/>
        </p:nvSpPr>
        <p:spPr bwMode="auto">
          <a:xfrm flipH="1" flipV="1">
            <a:off x="6934200" y="3733800"/>
            <a:ext cx="381000" cy="1295400"/>
          </a:xfrm>
          <a:prstGeom prst="line">
            <a:avLst/>
          </a:prstGeom>
          <a:noFill/>
          <a:ln w="38100">
            <a:solidFill>
              <a:srgbClr val="FF0000"/>
            </a:solidFill>
            <a:round/>
            <a:headEnd/>
            <a:tailEnd type="triangle" w="med" len="med"/>
          </a:ln>
        </p:spPr>
        <p:txBody>
          <a:bodyPr/>
          <a:lstStyle/>
          <a:p>
            <a:endParaRPr lang="en-US"/>
          </a:p>
        </p:txBody>
      </p:sp>
      <p:sp>
        <p:nvSpPr>
          <p:cNvPr id="181253" name="Text Box 5"/>
          <p:cNvSpPr txBox="1">
            <a:spLocks noChangeArrowheads="1"/>
          </p:cNvSpPr>
          <p:nvPr/>
        </p:nvSpPr>
        <p:spPr bwMode="auto">
          <a:xfrm>
            <a:off x="5410200" y="4997450"/>
            <a:ext cx="3733800" cy="946150"/>
          </a:xfrm>
          <a:prstGeom prst="rect">
            <a:avLst/>
          </a:prstGeom>
          <a:noFill/>
          <a:ln w="19050">
            <a:noFill/>
            <a:miter lim="800000"/>
            <a:headEnd/>
            <a:tailEnd/>
          </a:ln>
        </p:spPr>
        <p:txBody>
          <a:bodyPr>
            <a:spAutoFit/>
          </a:bodyPr>
          <a:lstStyle/>
          <a:p>
            <a:pPr>
              <a:spcBef>
                <a:spcPct val="50000"/>
              </a:spcBef>
            </a:pPr>
            <a:r>
              <a:rPr lang="en-US">
                <a:solidFill>
                  <a:schemeClr val="tx1"/>
                </a:solidFill>
              </a:rPr>
              <a:t>Approaching Acadian Orogeny</a:t>
            </a:r>
          </a:p>
        </p:txBody>
      </p:sp>
    </p:spTree>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17090" name="Picture 2" descr="55"/>
          <p:cNvPicPr>
            <a:picLocks noChangeAspect="1" noChangeArrowheads="1"/>
          </p:cNvPicPr>
          <p:nvPr/>
        </p:nvPicPr>
        <p:blipFill>
          <a:blip r:embed="rId3"/>
          <a:srcRect/>
          <a:stretch>
            <a:fillRect/>
          </a:stretch>
        </p:blipFill>
        <p:spPr bwMode="auto">
          <a:xfrm>
            <a:off x="1371600" y="0"/>
            <a:ext cx="6759575"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1186" name="Picture 2" descr="Great Smoky Mtns 06 EGS"/>
          <p:cNvPicPr>
            <a:picLocks noChangeAspect="1" noChangeArrowheads="1"/>
          </p:cNvPicPr>
          <p:nvPr/>
        </p:nvPicPr>
        <p:blipFill>
          <a:blip r:embed="rId3"/>
          <a:srcRect/>
          <a:stretch>
            <a:fillRect/>
          </a:stretch>
        </p:blipFill>
        <p:spPr bwMode="auto">
          <a:xfrm>
            <a:off x="0" y="0"/>
            <a:ext cx="9144000" cy="6170613"/>
          </a:xfrm>
          <a:prstGeom prst="rect">
            <a:avLst/>
          </a:prstGeom>
          <a:noFill/>
          <a:ln w="9525">
            <a:noFill/>
            <a:miter lim="800000"/>
            <a:headEnd/>
            <a:tailEnd/>
          </a:ln>
        </p:spPr>
      </p:pic>
      <p:sp>
        <p:nvSpPr>
          <p:cNvPr id="221187" name="Text Box 3"/>
          <p:cNvSpPr txBox="1">
            <a:spLocks noChangeArrowheads="1"/>
          </p:cNvSpPr>
          <p:nvPr/>
        </p:nvSpPr>
        <p:spPr bwMode="auto">
          <a:xfrm>
            <a:off x="0" y="6338888"/>
            <a:ext cx="9144000" cy="519112"/>
          </a:xfrm>
          <a:prstGeom prst="rect">
            <a:avLst/>
          </a:prstGeom>
          <a:noFill/>
          <a:ln w="19050">
            <a:noFill/>
            <a:miter lim="800000"/>
            <a:headEnd/>
            <a:tailEnd/>
          </a:ln>
        </p:spPr>
        <p:txBody>
          <a:bodyPr>
            <a:spAutoFit/>
          </a:bodyPr>
          <a:lstStyle/>
          <a:p>
            <a:r>
              <a:rPr lang="en-US"/>
              <a:t>Cades Cove</a:t>
            </a: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38100" cap="flat" cmpd="sng" algn="ctr">
          <a:solidFill>
            <a:srgbClr val="FF0000"/>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FF0000"/>
        </a:solidFill>
        <a:ln w="38100" cap="flat" cmpd="sng" algn="ctr">
          <a:solidFill>
            <a:srgbClr val="FF0000"/>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smtClean="0">
            <a:ln>
              <a:noFill/>
            </a:ln>
            <a:solidFill>
              <a:schemeClr val="bg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9687</TotalTime>
  <Words>3997</Words>
  <Application>Microsoft Office PowerPoint</Application>
  <PresentationFormat>On-screen Show (4:3)</PresentationFormat>
  <Paragraphs>376</Paragraphs>
  <Slides>94</Slides>
  <Notes>89</Notes>
  <HiddenSlides>25</HiddenSlides>
  <MMClips>0</MMClips>
  <ScaleCrop>false</ScaleCrop>
  <HeadingPairs>
    <vt:vector size="4" baseType="variant">
      <vt:variant>
        <vt:lpstr>Theme</vt:lpstr>
      </vt:variant>
      <vt:variant>
        <vt:i4>1</vt:i4>
      </vt:variant>
      <vt:variant>
        <vt:lpstr>Slide Titles</vt:lpstr>
      </vt:variant>
      <vt:variant>
        <vt:i4>94</vt:i4>
      </vt:variant>
    </vt:vector>
  </HeadingPairs>
  <TitlesOfParts>
    <vt:vector size="95" baseType="lpstr">
      <vt:lpstr>Default Design</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Geologic History of the Appalachian Mountains- Colliding and Rifting Continents</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vector>
  </TitlesOfParts>
  <Company>Grossmont College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Appalachians.ppt</dc:title>
  <dc:creator>Gary Jacobson</dc:creator>
  <cp:lastModifiedBy>Gary Jacobson</cp:lastModifiedBy>
  <cp:revision>118</cp:revision>
  <dcterms:created xsi:type="dcterms:W3CDTF">2005-04-25T05:10:45Z</dcterms:created>
  <dcterms:modified xsi:type="dcterms:W3CDTF">2009-02-23T03:25:36Z</dcterms:modified>
</cp:coreProperties>
</file>